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2" r:id="rId3"/>
    <p:sldId id="406" r:id="rId4"/>
    <p:sldId id="538" r:id="rId5"/>
    <p:sldId id="553" r:id="rId6"/>
    <p:sldId id="541" r:id="rId7"/>
    <p:sldId id="539" r:id="rId8"/>
    <p:sldId id="540" r:id="rId9"/>
    <p:sldId id="260" r:id="rId10"/>
    <p:sldId id="257" r:id="rId11"/>
    <p:sldId id="543" r:id="rId12"/>
    <p:sldId id="544" r:id="rId13"/>
    <p:sldId id="546" r:id="rId14"/>
    <p:sldId id="545" r:id="rId15"/>
    <p:sldId id="547" r:id="rId16"/>
    <p:sldId id="549" r:id="rId17"/>
    <p:sldId id="535" r:id="rId18"/>
    <p:sldId id="536" r:id="rId19"/>
    <p:sldId id="537" r:id="rId20"/>
    <p:sldId id="551" r:id="rId21"/>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86"/>
    <p:restoredTop sz="96327"/>
  </p:normalViewPr>
  <p:slideViewPr>
    <p:cSldViewPr snapToGrid="0">
      <p:cViewPr>
        <p:scale>
          <a:sx n="80" d="100"/>
          <a:sy n="80" d="100"/>
        </p:scale>
        <p:origin x="144" y="1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A0EE48-634F-4D41-BCB1-2737C43BB0FE}" type="datetimeFigureOut">
              <a:rPr kumimoji="1" lang="ko-Kore-KR" altLang="en-US" smtClean="0"/>
              <a:t>2025. 7. 17.</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9E6E1-B318-FF42-BA99-4B3829EFCFCA}" type="slidenum">
              <a:rPr kumimoji="1" lang="ko-Kore-KR" altLang="en-US" smtClean="0"/>
              <a:t>‹#›</a:t>
            </a:fld>
            <a:endParaRPr kumimoji="1" lang="ko-Kore-KR" altLang="en-US"/>
          </a:p>
        </p:txBody>
      </p:sp>
    </p:spTree>
    <p:extLst>
      <p:ext uri="{BB962C8B-B14F-4D97-AF65-F5344CB8AC3E}">
        <p14:creationId xmlns:p14="http://schemas.microsoft.com/office/powerpoint/2010/main" val="1670362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Before we discuss the reversibility of the MHW, we need to know how they changed on the warming climate! </a:t>
            </a:r>
          </a:p>
          <a:p>
            <a:endParaRPr kumimoji="1" lang="en-US" altLang="ko-Kore-KR" dirty="0"/>
          </a:p>
          <a:p>
            <a:r>
              <a:rPr kumimoji="1" lang="en-US" altLang="ko-Kore-KR" dirty="0"/>
              <a:t>The figure shows how MHW intensity and days are changed under CMIP5 RCP 8.5 scenario compared to </a:t>
            </a:r>
            <a:r>
              <a:rPr kumimoji="1" lang="en-US" altLang="ko-KR" dirty="0"/>
              <a:t>the </a:t>
            </a:r>
            <a:r>
              <a:rPr kumimoji="1" lang="en-US" altLang="ko-Kore-KR" dirty="0"/>
              <a:t>historical period</a:t>
            </a:r>
            <a:r>
              <a:rPr kumimoji="1" lang="en-US" altLang="ko-KR" dirty="0"/>
              <a:t>,</a:t>
            </a:r>
            <a:r>
              <a:rPr kumimoji="1" lang="ko-KR" altLang="en-US" dirty="0"/>
              <a:t> </a:t>
            </a:r>
            <a:r>
              <a:rPr kumimoji="1" lang="en-US" altLang="ko-KR" dirty="0"/>
              <a:t>which means that they used a stationary threshold</a:t>
            </a:r>
            <a:r>
              <a:rPr kumimoji="1" lang="en-US" altLang="ko-Kore-KR" dirty="0"/>
              <a:t>. </a:t>
            </a:r>
          </a:p>
          <a:p>
            <a:r>
              <a:rPr kumimoji="1" lang="en-US" altLang="ko-Kore-KR" dirty="0"/>
              <a:t>We can find that the MHW tends to be more intensified and more long-lasting. </a:t>
            </a:r>
          </a:p>
          <a:p>
            <a:endParaRPr kumimoji="1" lang="en-US" altLang="ko-Kore-KR" dirty="0"/>
          </a:p>
          <a:p>
            <a:r>
              <a:rPr kumimoji="1" lang="en-US" altLang="ko-Kore-KR" dirty="0"/>
              <a:t>The intensity under both RCP 4.5 and 8.5 scenarios </a:t>
            </a:r>
            <a:r>
              <a:rPr kumimoji="1" lang="en-US" altLang="ko-KR" dirty="0"/>
              <a:t>exceed</a:t>
            </a:r>
            <a:r>
              <a:rPr kumimoji="1" lang="en-US" altLang="ko-Kore-KR" dirty="0"/>
              <a:t> the natural variability near 2030. </a:t>
            </a:r>
          </a:p>
          <a:p>
            <a:endParaRPr kumimoji="1" lang="en-US" altLang="ko-Kore-KR" dirty="0"/>
          </a:p>
          <a:p>
            <a:r>
              <a:rPr kumimoji="1" lang="en-US" altLang="ko-Kore-KR" dirty="0"/>
              <a:t>The duration exceeds the natural variability earlier. </a:t>
            </a:r>
          </a:p>
          <a:p>
            <a:r>
              <a:rPr kumimoji="1" lang="en-US" altLang="ko-Kore-KR" dirty="0"/>
              <a:t>Under the RCP 8.5 scenario, a full-year MHW occurred in the late 21st century. </a:t>
            </a:r>
            <a:endParaRPr kumimoji="1" lang="ko-Kore-KR" altLang="en-US" dirty="0"/>
          </a:p>
        </p:txBody>
      </p:sp>
      <p:sp>
        <p:nvSpPr>
          <p:cNvPr id="4" name="슬라이드 번호 개체 틀 3"/>
          <p:cNvSpPr>
            <a:spLocks noGrp="1"/>
          </p:cNvSpPr>
          <p:nvPr>
            <p:ph type="sldNum" sz="quarter" idx="5"/>
          </p:nvPr>
        </p:nvSpPr>
        <p:spPr/>
        <p:txBody>
          <a:bodyPr/>
          <a:lstStyle/>
          <a:p>
            <a:fld id="{E6694131-F254-7646-807D-9250FF6EE8A6}" type="slidenum">
              <a:rPr kumimoji="1" lang="ko-Kore-KR" altLang="en-US" smtClean="0"/>
              <a:t>2</a:t>
            </a:fld>
            <a:endParaRPr kumimoji="1" lang="ko-Kore-KR" altLang="en-US"/>
          </a:p>
        </p:txBody>
      </p:sp>
    </p:spTree>
    <p:extLst>
      <p:ext uri="{BB962C8B-B14F-4D97-AF65-F5344CB8AC3E}">
        <p14:creationId xmlns:p14="http://schemas.microsoft.com/office/powerpoint/2010/main" val="166222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82B2456-E0C5-694F-B1F4-A31C71635AA7}" type="slidenum">
              <a:rPr kumimoji="1" lang="ko-Kore-KR" altLang="en-US" smtClean="0"/>
              <a:t>17</a:t>
            </a:fld>
            <a:endParaRPr kumimoji="1" lang="ko-Kore-KR" altLang="en-US"/>
          </a:p>
        </p:txBody>
      </p:sp>
    </p:spTree>
    <p:extLst>
      <p:ext uri="{BB962C8B-B14F-4D97-AF65-F5344CB8AC3E}">
        <p14:creationId xmlns:p14="http://schemas.microsoft.com/office/powerpoint/2010/main" val="313721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82B2456-E0C5-694F-B1F4-A31C71635AA7}" type="slidenum">
              <a:rPr kumimoji="1" lang="ko-Kore-KR" altLang="en-US" smtClean="0"/>
              <a:t>18</a:t>
            </a:fld>
            <a:endParaRPr kumimoji="1" lang="ko-Kore-KR" altLang="en-US"/>
          </a:p>
        </p:txBody>
      </p:sp>
    </p:spTree>
    <p:extLst>
      <p:ext uri="{BB962C8B-B14F-4D97-AF65-F5344CB8AC3E}">
        <p14:creationId xmlns:p14="http://schemas.microsoft.com/office/powerpoint/2010/main" val="105454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AE9657-BE16-373C-026F-BA4DFBA59DC2}"/>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4AE3B22B-77F7-CF97-0009-B35CEA34CC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0C6C5733-D7BF-12BD-24C4-A9546BBEC73F}"/>
              </a:ext>
            </a:extLst>
          </p:cNvPr>
          <p:cNvSpPr>
            <a:spLocks noGrp="1"/>
          </p:cNvSpPr>
          <p:nvPr>
            <p:ph type="dt" sz="half" idx="10"/>
          </p:nvPr>
        </p:nvSpPr>
        <p:spPr/>
        <p:txBody>
          <a:bodyPr/>
          <a:lstStyle/>
          <a:p>
            <a:fld id="{F4B4DEE2-CDA6-E14E-BE1A-035D62413123}" type="datetimeFigureOut">
              <a:rPr kumimoji="1" lang="ko-Kore-KR" altLang="en-US" smtClean="0"/>
              <a:t>2025. 7. 17.</a:t>
            </a:fld>
            <a:endParaRPr kumimoji="1" lang="ko-Kore-KR" altLang="en-US"/>
          </a:p>
        </p:txBody>
      </p:sp>
      <p:sp>
        <p:nvSpPr>
          <p:cNvPr id="5" name="바닥글 개체 틀 4">
            <a:extLst>
              <a:ext uri="{FF2B5EF4-FFF2-40B4-BE49-F238E27FC236}">
                <a16:creationId xmlns:a16="http://schemas.microsoft.com/office/drawing/2014/main" id="{A6F51C67-ACE5-D452-AABC-007D94B6ADE8}"/>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5823126-BDB7-3A3D-B6F8-CE4B0A8D55B9}"/>
              </a:ext>
            </a:extLst>
          </p:cNvPr>
          <p:cNvSpPr>
            <a:spLocks noGrp="1"/>
          </p:cNvSpPr>
          <p:nvPr>
            <p:ph type="sldNum" sz="quarter" idx="12"/>
          </p:nvPr>
        </p:nvSpPr>
        <p:spPr/>
        <p:txBody>
          <a:body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2670372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3FE1C-1C04-C416-A475-EC1AE33029E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6B27F39B-92AC-5D4E-3006-6BD3A26834E9}"/>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D1C51E0F-2EC6-F47B-FB63-CF7A109FA670}"/>
              </a:ext>
            </a:extLst>
          </p:cNvPr>
          <p:cNvSpPr>
            <a:spLocks noGrp="1"/>
          </p:cNvSpPr>
          <p:nvPr>
            <p:ph type="dt" sz="half" idx="10"/>
          </p:nvPr>
        </p:nvSpPr>
        <p:spPr/>
        <p:txBody>
          <a:bodyPr/>
          <a:lstStyle/>
          <a:p>
            <a:fld id="{F4B4DEE2-CDA6-E14E-BE1A-035D62413123}" type="datetimeFigureOut">
              <a:rPr kumimoji="1" lang="ko-Kore-KR" altLang="en-US" smtClean="0"/>
              <a:t>2025. 7. 17.</a:t>
            </a:fld>
            <a:endParaRPr kumimoji="1" lang="ko-Kore-KR" altLang="en-US"/>
          </a:p>
        </p:txBody>
      </p:sp>
      <p:sp>
        <p:nvSpPr>
          <p:cNvPr id="5" name="바닥글 개체 틀 4">
            <a:extLst>
              <a:ext uri="{FF2B5EF4-FFF2-40B4-BE49-F238E27FC236}">
                <a16:creationId xmlns:a16="http://schemas.microsoft.com/office/drawing/2014/main" id="{DB7C473C-57E2-0A4C-3B1B-2ABD622D6472}"/>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6C4F9B4E-A0AD-C80D-7C92-A095FE7293F8}"/>
              </a:ext>
            </a:extLst>
          </p:cNvPr>
          <p:cNvSpPr>
            <a:spLocks noGrp="1"/>
          </p:cNvSpPr>
          <p:nvPr>
            <p:ph type="sldNum" sz="quarter" idx="12"/>
          </p:nvPr>
        </p:nvSpPr>
        <p:spPr/>
        <p:txBody>
          <a:body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29907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5C74085-24D5-FE80-566A-EBBBAEC135F3}"/>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9D230E21-79FA-0E90-6015-9761329DE673}"/>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97CEE82C-0895-3504-01EB-2B45EE7D4921}"/>
              </a:ext>
            </a:extLst>
          </p:cNvPr>
          <p:cNvSpPr>
            <a:spLocks noGrp="1"/>
          </p:cNvSpPr>
          <p:nvPr>
            <p:ph type="dt" sz="half" idx="10"/>
          </p:nvPr>
        </p:nvSpPr>
        <p:spPr/>
        <p:txBody>
          <a:bodyPr/>
          <a:lstStyle/>
          <a:p>
            <a:fld id="{F4B4DEE2-CDA6-E14E-BE1A-035D62413123}" type="datetimeFigureOut">
              <a:rPr kumimoji="1" lang="ko-Kore-KR" altLang="en-US" smtClean="0"/>
              <a:t>2025. 7. 17.</a:t>
            </a:fld>
            <a:endParaRPr kumimoji="1" lang="ko-Kore-KR" altLang="en-US"/>
          </a:p>
        </p:txBody>
      </p:sp>
      <p:sp>
        <p:nvSpPr>
          <p:cNvPr id="5" name="바닥글 개체 틀 4">
            <a:extLst>
              <a:ext uri="{FF2B5EF4-FFF2-40B4-BE49-F238E27FC236}">
                <a16:creationId xmlns:a16="http://schemas.microsoft.com/office/drawing/2014/main" id="{905C0882-9CC6-F6A0-8054-BD5DE2CFB45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132692A4-2DC0-30FD-FA1B-647D956614E0}"/>
              </a:ext>
            </a:extLst>
          </p:cNvPr>
          <p:cNvSpPr>
            <a:spLocks noGrp="1"/>
          </p:cNvSpPr>
          <p:nvPr>
            <p:ph type="sldNum" sz="quarter" idx="12"/>
          </p:nvPr>
        </p:nvSpPr>
        <p:spPr/>
        <p:txBody>
          <a:body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1644404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79D257-7F91-BC7C-8A99-048538BCF11C}"/>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6221B13A-CAE9-2E6D-426E-F3EA24E887BA}"/>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FECB2683-3872-1FA5-A1C9-EFDB6D1C5EEE}"/>
              </a:ext>
            </a:extLst>
          </p:cNvPr>
          <p:cNvSpPr>
            <a:spLocks noGrp="1"/>
          </p:cNvSpPr>
          <p:nvPr>
            <p:ph type="dt" sz="half" idx="10"/>
          </p:nvPr>
        </p:nvSpPr>
        <p:spPr/>
        <p:txBody>
          <a:bodyPr/>
          <a:lstStyle/>
          <a:p>
            <a:fld id="{F4B4DEE2-CDA6-E14E-BE1A-035D62413123}" type="datetimeFigureOut">
              <a:rPr kumimoji="1" lang="ko-Kore-KR" altLang="en-US" smtClean="0"/>
              <a:t>2025. 7. 17.</a:t>
            </a:fld>
            <a:endParaRPr kumimoji="1" lang="ko-Kore-KR" altLang="en-US"/>
          </a:p>
        </p:txBody>
      </p:sp>
      <p:sp>
        <p:nvSpPr>
          <p:cNvPr id="5" name="바닥글 개체 틀 4">
            <a:extLst>
              <a:ext uri="{FF2B5EF4-FFF2-40B4-BE49-F238E27FC236}">
                <a16:creationId xmlns:a16="http://schemas.microsoft.com/office/drawing/2014/main" id="{6A439C69-8FD4-1536-E6AA-85A5C06B969E}"/>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75E42482-16DA-707E-009C-0660C9DEE6F1}"/>
              </a:ext>
            </a:extLst>
          </p:cNvPr>
          <p:cNvSpPr>
            <a:spLocks noGrp="1"/>
          </p:cNvSpPr>
          <p:nvPr>
            <p:ph type="sldNum" sz="quarter" idx="12"/>
          </p:nvPr>
        </p:nvSpPr>
        <p:spPr/>
        <p:txBody>
          <a:body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3967361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34A2B1-D61E-ED72-616C-920530C61162}"/>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87F60B80-498F-4FDD-4DF5-E1A10E1C66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DEE2B5DA-5A89-4216-195A-3E646689A6D1}"/>
              </a:ext>
            </a:extLst>
          </p:cNvPr>
          <p:cNvSpPr>
            <a:spLocks noGrp="1"/>
          </p:cNvSpPr>
          <p:nvPr>
            <p:ph type="dt" sz="half" idx="10"/>
          </p:nvPr>
        </p:nvSpPr>
        <p:spPr/>
        <p:txBody>
          <a:bodyPr/>
          <a:lstStyle/>
          <a:p>
            <a:fld id="{F4B4DEE2-CDA6-E14E-BE1A-035D62413123}" type="datetimeFigureOut">
              <a:rPr kumimoji="1" lang="ko-Kore-KR" altLang="en-US" smtClean="0"/>
              <a:t>2025. 7. 17.</a:t>
            </a:fld>
            <a:endParaRPr kumimoji="1" lang="ko-Kore-KR" altLang="en-US"/>
          </a:p>
        </p:txBody>
      </p:sp>
      <p:sp>
        <p:nvSpPr>
          <p:cNvPr id="5" name="바닥글 개체 틀 4">
            <a:extLst>
              <a:ext uri="{FF2B5EF4-FFF2-40B4-BE49-F238E27FC236}">
                <a16:creationId xmlns:a16="http://schemas.microsoft.com/office/drawing/2014/main" id="{FC0CF37B-42B6-B600-EAE5-49CAE2F16487}"/>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2F7CEFC7-EFC8-A250-44F2-92223EEA5920}"/>
              </a:ext>
            </a:extLst>
          </p:cNvPr>
          <p:cNvSpPr>
            <a:spLocks noGrp="1"/>
          </p:cNvSpPr>
          <p:nvPr>
            <p:ph type="sldNum" sz="quarter" idx="12"/>
          </p:nvPr>
        </p:nvSpPr>
        <p:spPr/>
        <p:txBody>
          <a:body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1716591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5B9F50-81E5-1CA1-D176-1E917775EC20}"/>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A2DD534F-6132-A039-4912-A426DA505AB7}"/>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6A54F55-6D22-5EC6-3AD2-18FB2212ED51}"/>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99999006-3878-7690-5961-82ACC0BB65F0}"/>
              </a:ext>
            </a:extLst>
          </p:cNvPr>
          <p:cNvSpPr>
            <a:spLocks noGrp="1"/>
          </p:cNvSpPr>
          <p:nvPr>
            <p:ph type="dt" sz="half" idx="10"/>
          </p:nvPr>
        </p:nvSpPr>
        <p:spPr/>
        <p:txBody>
          <a:bodyPr/>
          <a:lstStyle/>
          <a:p>
            <a:fld id="{F4B4DEE2-CDA6-E14E-BE1A-035D62413123}" type="datetimeFigureOut">
              <a:rPr kumimoji="1" lang="ko-Kore-KR" altLang="en-US" smtClean="0"/>
              <a:t>2025. 7. 17.</a:t>
            </a:fld>
            <a:endParaRPr kumimoji="1" lang="ko-Kore-KR" altLang="en-US"/>
          </a:p>
        </p:txBody>
      </p:sp>
      <p:sp>
        <p:nvSpPr>
          <p:cNvPr id="6" name="바닥글 개체 틀 5">
            <a:extLst>
              <a:ext uri="{FF2B5EF4-FFF2-40B4-BE49-F238E27FC236}">
                <a16:creationId xmlns:a16="http://schemas.microsoft.com/office/drawing/2014/main" id="{66AC12A0-9B8B-3FA9-A378-71209370815F}"/>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73045DD7-49DF-C48A-9687-78031463B0EE}"/>
              </a:ext>
            </a:extLst>
          </p:cNvPr>
          <p:cNvSpPr>
            <a:spLocks noGrp="1"/>
          </p:cNvSpPr>
          <p:nvPr>
            <p:ph type="sldNum" sz="quarter" idx="12"/>
          </p:nvPr>
        </p:nvSpPr>
        <p:spPr/>
        <p:txBody>
          <a:body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260318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EBE2E7-BF41-7EDC-223B-11B2CBAFD793}"/>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F4984733-EF2F-0EF3-4A9C-B69BB6D156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FB10E8BC-BF53-D46C-7AE6-08E7C9965D2B}"/>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758FFE50-144C-2A30-6BBC-E9A6A41D95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8A52FA5F-81E1-48F2-D3F0-EE156BA2898C}"/>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0BCAE184-F462-E762-066F-567566FD9689}"/>
              </a:ext>
            </a:extLst>
          </p:cNvPr>
          <p:cNvSpPr>
            <a:spLocks noGrp="1"/>
          </p:cNvSpPr>
          <p:nvPr>
            <p:ph type="dt" sz="half" idx="10"/>
          </p:nvPr>
        </p:nvSpPr>
        <p:spPr/>
        <p:txBody>
          <a:bodyPr/>
          <a:lstStyle/>
          <a:p>
            <a:fld id="{F4B4DEE2-CDA6-E14E-BE1A-035D62413123}" type="datetimeFigureOut">
              <a:rPr kumimoji="1" lang="ko-Kore-KR" altLang="en-US" smtClean="0"/>
              <a:t>2025. 7. 17.</a:t>
            </a:fld>
            <a:endParaRPr kumimoji="1" lang="ko-Kore-KR" altLang="en-US"/>
          </a:p>
        </p:txBody>
      </p:sp>
      <p:sp>
        <p:nvSpPr>
          <p:cNvPr id="8" name="바닥글 개체 틀 7">
            <a:extLst>
              <a:ext uri="{FF2B5EF4-FFF2-40B4-BE49-F238E27FC236}">
                <a16:creationId xmlns:a16="http://schemas.microsoft.com/office/drawing/2014/main" id="{01D0328A-4B43-9790-2AFC-1257815EBBC8}"/>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4300A197-6400-F636-C85E-EF31994100CF}"/>
              </a:ext>
            </a:extLst>
          </p:cNvPr>
          <p:cNvSpPr>
            <a:spLocks noGrp="1"/>
          </p:cNvSpPr>
          <p:nvPr>
            <p:ph type="sldNum" sz="quarter" idx="12"/>
          </p:nvPr>
        </p:nvSpPr>
        <p:spPr/>
        <p:txBody>
          <a:body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349601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3A09B4-FBE9-E560-6CE4-32D0C765D308}"/>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E6F9246A-687B-4CCF-3AE8-DF6A7B8EF9C8}"/>
              </a:ext>
            </a:extLst>
          </p:cNvPr>
          <p:cNvSpPr>
            <a:spLocks noGrp="1"/>
          </p:cNvSpPr>
          <p:nvPr>
            <p:ph type="dt" sz="half" idx="10"/>
          </p:nvPr>
        </p:nvSpPr>
        <p:spPr/>
        <p:txBody>
          <a:bodyPr/>
          <a:lstStyle/>
          <a:p>
            <a:fld id="{F4B4DEE2-CDA6-E14E-BE1A-035D62413123}" type="datetimeFigureOut">
              <a:rPr kumimoji="1" lang="ko-Kore-KR" altLang="en-US" smtClean="0"/>
              <a:t>2025. 7. 17.</a:t>
            </a:fld>
            <a:endParaRPr kumimoji="1" lang="ko-Kore-KR" altLang="en-US"/>
          </a:p>
        </p:txBody>
      </p:sp>
      <p:sp>
        <p:nvSpPr>
          <p:cNvPr id="4" name="바닥글 개체 틀 3">
            <a:extLst>
              <a:ext uri="{FF2B5EF4-FFF2-40B4-BE49-F238E27FC236}">
                <a16:creationId xmlns:a16="http://schemas.microsoft.com/office/drawing/2014/main" id="{68654C4C-9777-B301-7796-7BDAF697ED4F}"/>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38379FC8-444E-E6BC-99B4-4AA87177D4A3}"/>
              </a:ext>
            </a:extLst>
          </p:cNvPr>
          <p:cNvSpPr>
            <a:spLocks noGrp="1"/>
          </p:cNvSpPr>
          <p:nvPr>
            <p:ph type="sldNum" sz="quarter" idx="12"/>
          </p:nvPr>
        </p:nvSpPr>
        <p:spPr/>
        <p:txBody>
          <a:body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413691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627AAC3-31D5-99A8-CFB8-8E11F7AEC377}"/>
              </a:ext>
            </a:extLst>
          </p:cNvPr>
          <p:cNvSpPr>
            <a:spLocks noGrp="1"/>
          </p:cNvSpPr>
          <p:nvPr>
            <p:ph type="dt" sz="half" idx="10"/>
          </p:nvPr>
        </p:nvSpPr>
        <p:spPr/>
        <p:txBody>
          <a:bodyPr/>
          <a:lstStyle/>
          <a:p>
            <a:fld id="{F4B4DEE2-CDA6-E14E-BE1A-035D62413123}" type="datetimeFigureOut">
              <a:rPr kumimoji="1" lang="ko-Kore-KR" altLang="en-US" smtClean="0"/>
              <a:t>2025. 7. 17.</a:t>
            </a:fld>
            <a:endParaRPr kumimoji="1" lang="ko-Kore-KR" altLang="en-US"/>
          </a:p>
        </p:txBody>
      </p:sp>
      <p:sp>
        <p:nvSpPr>
          <p:cNvPr id="3" name="바닥글 개체 틀 2">
            <a:extLst>
              <a:ext uri="{FF2B5EF4-FFF2-40B4-BE49-F238E27FC236}">
                <a16:creationId xmlns:a16="http://schemas.microsoft.com/office/drawing/2014/main" id="{4CA4EE54-7179-2450-2F13-D2C0F938D304}"/>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BD51FDA0-56E1-8EC2-468D-B91A002A03F0}"/>
              </a:ext>
            </a:extLst>
          </p:cNvPr>
          <p:cNvSpPr>
            <a:spLocks noGrp="1"/>
          </p:cNvSpPr>
          <p:nvPr>
            <p:ph type="sldNum" sz="quarter" idx="12"/>
          </p:nvPr>
        </p:nvSpPr>
        <p:spPr/>
        <p:txBody>
          <a:body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318335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5565E9-CAC3-5CA2-91C0-616BA1036C57}"/>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45E7305-87AB-9BD5-7D14-38A691333F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841C8B7A-7FB1-CE8D-C3ED-BD20E17428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7A54231D-C880-46F6-26F2-07BD4B22A16D}"/>
              </a:ext>
            </a:extLst>
          </p:cNvPr>
          <p:cNvSpPr>
            <a:spLocks noGrp="1"/>
          </p:cNvSpPr>
          <p:nvPr>
            <p:ph type="dt" sz="half" idx="10"/>
          </p:nvPr>
        </p:nvSpPr>
        <p:spPr/>
        <p:txBody>
          <a:bodyPr/>
          <a:lstStyle/>
          <a:p>
            <a:fld id="{F4B4DEE2-CDA6-E14E-BE1A-035D62413123}" type="datetimeFigureOut">
              <a:rPr kumimoji="1" lang="ko-Kore-KR" altLang="en-US" smtClean="0"/>
              <a:t>2025. 7. 17.</a:t>
            </a:fld>
            <a:endParaRPr kumimoji="1" lang="ko-Kore-KR" altLang="en-US"/>
          </a:p>
        </p:txBody>
      </p:sp>
      <p:sp>
        <p:nvSpPr>
          <p:cNvPr id="6" name="바닥글 개체 틀 5">
            <a:extLst>
              <a:ext uri="{FF2B5EF4-FFF2-40B4-BE49-F238E27FC236}">
                <a16:creationId xmlns:a16="http://schemas.microsoft.com/office/drawing/2014/main" id="{89FEBBB3-24ED-65D9-4862-854524FD15BD}"/>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189F91F7-FCE9-0040-E540-E3F3BAD8E786}"/>
              </a:ext>
            </a:extLst>
          </p:cNvPr>
          <p:cNvSpPr>
            <a:spLocks noGrp="1"/>
          </p:cNvSpPr>
          <p:nvPr>
            <p:ph type="sldNum" sz="quarter" idx="12"/>
          </p:nvPr>
        </p:nvSpPr>
        <p:spPr/>
        <p:txBody>
          <a:body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226694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61F8EC-A94B-831F-CFBC-C5B4289A6D2D}"/>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B308C234-0122-D28F-E766-89BD70B7B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12F2E424-1170-3CF9-4AD0-CB69AB1E4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A95522E4-C5AA-7AA3-F33C-FE60055EA7C2}"/>
              </a:ext>
            </a:extLst>
          </p:cNvPr>
          <p:cNvSpPr>
            <a:spLocks noGrp="1"/>
          </p:cNvSpPr>
          <p:nvPr>
            <p:ph type="dt" sz="half" idx="10"/>
          </p:nvPr>
        </p:nvSpPr>
        <p:spPr/>
        <p:txBody>
          <a:bodyPr/>
          <a:lstStyle/>
          <a:p>
            <a:fld id="{F4B4DEE2-CDA6-E14E-BE1A-035D62413123}" type="datetimeFigureOut">
              <a:rPr kumimoji="1" lang="ko-Kore-KR" altLang="en-US" smtClean="0"/>
              <a:t>2025. 7. 17.</a:t>
            </a:fld>
            <a:endParaRPr kumimoji="1" lang="ko-Kore-KR" altLang="en-US"/>
          </a:p>
        </p:txBody>
      </p:sp>
      <p:sp>
        <p:nvSpPr>
          <p:cNvPr id="6" name="바닥글 개체 틀 5">
            <a:extLst>
              <a:ext uri="{FF2B5EF4-FFF2-40B4-BE49-F238E27FC236}">
                <a16:creationId xmlns:a16="http://schemas.microsoft.com/office/drawing/2014/main" id="{C4034596-E13A-8A81-BABE-2A163B2E0504}"/>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342135FD-49CA-046C-DFD5-0462C91B6932}"/>
              </a:ext>
            </a:extLst>
          </p:cNvPr>
          <p:cNvSpPr>
            <a:spLocks noGrp="1"/>
          </p:cNvSpPr>
          <p:nvPr>
            <p:ph type="sldNum" sz="quarter" idx="12"/>
          </p:nvPr>
        </p:nvSpPr>
        <p:spPr/>
        <p:txBody>
          <a:body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4095539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63B0F104-7CBA-DA2E-8408-329AF4814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9421FA54-5FCB-A848-5CFF-D38C1F3858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BE23DD22-BBF0-48FF-7E41-2B549F18E9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B4DEE2-CDA6-E14E-BE1A-035D62413123}" type="datetimeFigureOut">
              <a:rPr kumimoji="1" lang="ko-Kore-KR" altLang="en-US" smtClean="0"/>
              <a:t>2025. 7. 17.</a:t>
            </a:fld>
            <a:endParaRPr kumimoji="1" lang="ko-Kore-KR" altLang="en-US"/>
          </a:p>
        </p:txBody>
      </p:sp>
      <p:sp>
        <p:nvSpPr>
          <p:cNvPr id="5" name="바닥글 개체 틀 4">
            <a:extLst>
              <a:ext uri="{FF2B5EF4-FFF2-40B4-BE49-F238E27FC236}">
                <a16:creationId xmlns:a16="http://schemas.microsoft.com/office/drawing/2014/main" id="{1CDED315-3C59-DE79-2175-36C7717EEC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F8F2EF7A-B3ED-722B-5760-A5F05A6C9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3F5C7C-2973-5C4F-81C6-4A94F0C1AF23}" type="slidenum">
              <a:rPr kumimoji="1" lang="ko-Kore-KR" altLang="en-US" smtClean="0"/>
              <a:t>‹#›</a:t>
            </a:fld>
            <a:endParaRPr kumimoji="1" lang="ko-Kore-KR" altLang="en-US"/>
          </a:p>
        </p:txBody>
      </p:sp>
    </p:spTree>
    <p:extLst>
      <p:ext uri="{BB962C8B-B14F-4D97-AF65-F5344CB8AC3E}">
        <p14:creationId xmlns:p14="http://schemas.microsoft.com/office/powerpoint/2010/main" val="1446827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2.png"/><Relationship Id="rId7" Type="http://schemas.openxmlformats.org/officeDocument/2006/relationships/image" Target="../media/image14.png"/><Relationship Id="rId2" Type="http://schemas.openxmlformats.org/officeDocument/2006/relationships/image" Target="../media/image31.emf"/><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1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60.emf"/></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emf"/><Relationship Id="rId4" Type="http://schemas.openxmlformats.org/officeDocument/2006/relationships/image" Target="../media/image59.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C4A622-0916-016B-0B45-6A57850FCD7C}"/>
              </a:ext>
            </a:extLst>
          </p:cNvPr>
          <p:cNvSpPr>
            <a:spLocks noGrp="1"/>
          </p:cNvSpPr>
          <p:nvPr>
            <p:ph type="ctrTitle"/>
          </p:nvPr>
        </p:nvSpPr>
        <p:spPr>
          <a:xfrm>
            <a:off x="430923" y="1237977"/>
            <a:ext cx="11077903" cy="2387600"/>
          </a:xfrm>
        </p:spPr>
        <p:txBody>
          <a:bodyPr>
            <a:normAutofit fontScale="90000"/>
          </a:bodyPr>
          <a:lstStyle/>
          <a:p>
            <a:r>
              <a:rPr kumimoji="1" lang="en-US" altLang="ko-Kore-KR" b="1" dirty="0"/>
              <a:t>Decadal SST Variability in the East Asian Marginal Seas over Recent Decades: Warming, Hiatus, and Reacceleration</a:t>
            </a:r>
            <a:endParaRPr kumimoji="1" lang="ko-Kore-KR" altLang="en-US" b="1" dirty="0"/>
          </a:p>
        </p:txBody>
      </p:sp>
    </p:spTree>
    <p:extLst>
      <p:ext uri="{BB962C8B-B14F-4D97-AF65-F5344CB8AC3E}">
        <p14:creationId xmlns:p14="http://schemas.microsoft.com/office/powerpoint/2010/main" val="4188497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766B370-5222-1162-5EFA-A4B9A50FF33C}"/>
              </a:ext>
            </a:extLst>
          </p:cNvPr>
          <p:cNvSpPr txBox="1"/>
          <p:nvPr/>
        </p:nvSpPr>
        <p:spPr>
          <a:xfrm>
            <a:off x="221646" y="3668689"/>
            <a:ext cx="5198642" cy="769441"/>
          </a:xfrm>
          <a:prstGeom prst="rect">
            <a:avLst/>
          </a:prstGeom>
          <a:noFill/>
        </p:spPr>
        <p:txBody>
          <a:bodyPr wrap="square" rtlCol="0">
            <a:spAutoFit/>
          </a:bodyPr>
          <a:lstStyle/>
          <a:p>
            <a:pPr algn="just" latinLnBrk="0"/>
            <a:r>
              <a:rPr lang="en-US" altLang="ko-Kore-KR" sz="1100" b="1" kern="100" dirty="0">
                <a:effectLst/>
                <a:latin typeface="HY신명조"/>
                <a:ea typeface="바탕" panose="02030600000101010101" pitchFamily="18" charset="-127"/>
                <a:cs typeface="Times New Roman" panose="02020603050405020304" pitchFamily="18" charset="0"/>
              </a:rPr>
              <a:t>Figure 4.2</a:t>
            </a:r>
            <a:r>
              <a:rPr lang="en-US" altLang="ko-Kore-KR" sz="1100" kern="100" dirty="0">
                <a:effectLst/>
                <a:latin typeface="HY신명조"/>
                <a:ea typeface="바탕" panose="02030600000101010101" pitchFamily="18" charset="-127"/>
                <a:cs typeface="Times New Roman" panose="02020603050405020304" pitchFamily="18" charset="0"/>
              </a:rPr>
              <a:t> Time series of annual MHW days normalized by the standard deviation (black line). Blue (red) lines represent the interannual (decadal) components with periods shorter (longer) than six years. Blue and orange shading indicates the normalized Ni</a:t>
            </a:r>
            <a:r>
              <a:rPr lang="en-US" altLang="ko-Kore-KR" sz="1100" kern="100" dirty="0">
                <a:effectLst/>
                <a:latin typeface="Times New Roman" panose="02020603050405020304" pitchFamily="18" charset="0"/>
                <a:ea typeface="HY신명조"/>
                <a:cs typeface="Times New Roman" panose="02020603050405020304" pitchFamily="18" charset="0"/>
              </a:rPr>
              <a:t>ñ</a:t>
            </a:r>
            <a:r>
              <a:rPr lang="en-US" altLang="ko-Kore-KR" sz="1100" kern="100" dirty="0">
                <a:effectLst/>
                <a:latin typeface="HY신명조"/>
                <a:ea typeface="바탕" panose="02030600000101010101" pitchFamily="18" charset="-127"/>
                <a:cs typeface="Times New Roman" panose="02020603050405020304" pitchFamily="18" charset="0"/>
              </a:rPr>
              <a:t>o 3.4 index. Vertical gray shading denotes years of El Ni</a:t>
            </a:r>
            <a:r>
              <a:rPr lang="en-US" altLang="ko-Kore-KR" sz="1100" kern="100" dirty="0">
                <a:effectLst/>
                <a:latin typeface="Times New Roman" panose="02020603050405020304" pitchFamily="18" charset="0"/>
                <a:ea typeface="HY신명조"/>
                <a:cs typeface="Times New Roman" panose="02020603050405020304" pitchFamily="18" charset="0"/>
              </a:rPr>
              <a:t>ñ</a:t>
            </a:r>
            <a:r>
              <a:rPr lang="en-US" altLang="ko-Kore-KR" sz="1100" kern="100" dirty="0">
                <a:effectLst/>
                <a:latin typeface="HY신명조"/>
                <a:ea typeface="바탕" panose="02030600000101010101" pitchFamily="18" charset="-127"/>
                <a:cs typeface="Times New Roman" panose="02020603050405020304" pitchFamily="18" charset="0"/>
              </a:rPr>
              <a:t>o to La Ni</a:t>
            </a:r>
            <a:r>
              <a:rPr lang="en-US" altLang="ko-Kore-KR" sz="1100" kern="100" dirty="0">
                <a:effectLst/>
                <a:latin typeface="Times New Roman" panose="02020603050405020304" pitchFamily="18" charset="0"/>
                <a:ea typeface="HY신명조"/>
                <a:cs typeface="Times New Roman" panose="02020603050405020304" pitchFamily="18" charset="0"/>
              </a:rPr>
              <a:t>ñ</a:t>
            </a:r>
            <a:r>
              <a:rPr lang="en-US" altLang="ko-Kore-KR" sz="1100" kern="100" dirty="0">
                <a:effectLst/>
                <a:latin typeface="HY신명조"/>
                <a:ea typeface="바탕" panose="02030600000101010101" pitchFamily="18" charset="-127"/>
                <a:cs typeface="Times New Roman" panose="02020603050405020304" pitchFamily="18" charset="0"/>
              </a:rPr>
              <a:t>a transition events.</a:t>
            </a:r>
            <a:endParaRPr kumimoji="1" lang="ko-Kore-KR" altLang="en-US" sz="1100" dirty="0"/>
          </a:p>
        </p:txBody>
      </p:sp>
      <p:pic>
        <p:nvPicPr>
          <p:cNvPr id="24" name="그림 23">
            <a:extLst>
              <a:ext uri="{FF2B5EF4-FFF2-40B4-BE49-F238E27FC236}">
                <a16:creationId xmlns:a16="http://schemas.microsoft.com/office/drawing/2014/main" id="{C68A95AE-47B8-A848-43B7-15AFEA62AA00}"/>
              </a:ext>
            </a:extLst>
          </p:cNvPr>
          <p:cNvPicPr>
            <a:picLocks noChangeAspect="1"/>
          </p:cNvPicPr>
          <p:nvPr/>
        </p:nvPicPr>
        <p:blipFill>
          <a:blip r:embed="rId2"/>
          <a:stretch>
            <a:fillRect/>
          </a:stretch>
        </p:blipFill>
        <p:spPr>
          <a:xfrm>
            <a:off x="-2037" y="926993"/>
            <a:ext cx="5580593" cy="2232238"/>
          </a:xfrm>
          <a:prstGeom prst="rect">
            <a:avLst/>
          </a:prstGeom>
        </p:spPr>
      </p:pic>
      <p:cxnSp>
        <p:nvCxnSpPr>
          <p:cNvPr id="25" name="직선 화살표 연결선 24">
            <a:extLst>
              <a:ext uri="{FF2B5EF4-FFF2-40B4-BE49-F238E27FC236}">
                <a16:creationId xmlns:a16="http://schemas.microsoft.com/office/drawing/2014/main" id="{1819ABA0-C589-27F8-1788-21CDA33626BA}"/>
              </a:ext>
            </a:extLst>
          </p:cNvPr>
          <p:cNvCxnSpPr>
            <a:cxnSpLocks/>
          </p:cNvCxnSpPr>
          <p:nvPr/>
        </p:nvCxnSpPr>
        <p:spPr>
          <a:xfrm>
            <a:off x="385979" y="876995"/>
            <a:ext cx="2021648"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22740F9-9B06-B133-709C-F9344B200FD9}"/>
              </a:ext>
            </a:extLst>
          </p:cNvPr>
          <p:cNvCxnSpPr>
            <a:cxnSpLocks/>
          </p:cNvCxnSpPr>
          <p:nvPr/>
        </p:nvCxnSpPr>
        <p:spPr>
          <a:xfrm>
            <a:off x="2407627" y="876995"/>
            <a:ext cx="1562888" cy="0"/>
          </a:xfrm>
          <a:prstGeom prst="straightConnector1">
            <a:avLst/>
          </a:prstGeom>
          <a:ln w="19050">
            <a:solidFill>
              <a:srgbClr val="0432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BD6FE42-6EE8-D9D8-3E46-D63D8EC23810}"/>
              </a:ext>
            </a:extLst>
          </p:cNvPr>
          <p:cNvCxnSpPr>
            <a:cxnSpLocks/>
          </p:cNvCxnSpPr>
          <p:nvPr/>
        </p:nvCxnSpPr>
        <p:spPr>
          <a:xfrm>
            <a:off x="3970515" y="876995"/>
            <a:ext cx="1449773"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44D6AF-3561-B83F-2B7F-311C9519C03C}"/>
              </a:ext>
            </a:extLst>
          </p:cNvPr>
          <p:cNvSpPr txBox="1"/>
          <p:nvPr/>
        </p:nvSpPr>
        <p:spPr>
          <a:xfrm>
            <a:off x="603904" y="534185"/>
            <a:ext cx="1717521"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6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Warming (82-98)</a:t>
            </a:r>
            <a:endParaRPr kumimoji="1" lang="ko-Kore-KR" altLang="en-US" sz="16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252E2A7-14E4-F477-C984-D7CC8BC32712}"/>
              </a:ext>
            </a:extLst>
          </p:cNvPr>
          <p:cNvSpPr txBox="1"/>
          <p:nvPr/>
        </p:nvSpPr>
        <p:spPr>
          <a:xfrm>
            <a:off x="2420003" y="540532"/>
            <a:ext cx="1469441"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600" b="0" i="0" u="none" strike="noStrike" kern="1200" cap="none" spc="0" normalizeH="0" baseline="0" noProof="0" dirty="0">
                <a:ln>
                  <a:noFill/>
                </a:ln>
                <a:solidFill>
                  <a:srgbClr val="0432FF"/>
                </a:solidFill>
                <a:effectLst/>
                <a:uLnTx/>
                <a:uFillTx/>
                <a:latin typeface="Arial" panose="020B0604020202020204" pitchFamily="34" charset="0"/>
                <a:cs typeface="Arial" panose="020B0604020202020204" pitchFamily="34" charset="0"/>
              </a:rPr>
              <a:t>Hiatus (98-11)</a:t>
            </a:r>
            <a:endParaRPr kumimoji="1" lang="ko-Kore-KR" altLang="en-US" sz="1600" b="0" i="0" u="none" strike="noStrike" kern="1200" cap="none" spc="0" normalizeH="0" baseline="0" noProof="0" dirty="0">
              <a:ln>
                <a:noFill/>
              </a:ln>
              <a:solidFill>
                <a:srgbClr val="0432FF"/>
              </a:solidFill>
              <a:effectLst/>
              <a:uLnTx/>
              <a:uFillTx/>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5D1E1B9C-EF6B-BC0D-13E7-7DAE5BCDDB25}"/>
              </a:ext>
            </a:extLst>
          </p:cNvPr>
          <p:cNvSpPr txBox="1"/>
          <p:nvPr/>
        </p:nvSpPr>
        <p:spPr>
          <a:xfrm>
            <a:off x="3815619" y="520868"/>
            <a:ext cx="2254913"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6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Reacceleration (11-22)</a:t>
            </a:r>
            <a:endParaRPr kumimoji="1" lang="ko-Kore-KR" altLang="en-US" sz="16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cxnSp>
        <p:nvCxnSpPr>
          <p:cNvPr id="31" name="직선 연결선[R] 30">
            <a:extLst>
              <a:ext uri="{FF2B5EF4-FFF2-40B4-BE49-F238E27FC236}">
                <a16:creationId xmlns:a16="http://schemas.microsoft.com/office/drawing/2014/main" id="{9EACAAC3-5C2D-F1C9-DC80-3CD562684C1B}"/>
              </a:ext>
            </a:extLst>
          </p:cNvPr>
          <p:cNvCxnSpPr/>
          <p:nvPr/>
        </p:nvCxnSpPr>
        <p:spPr>
          <a:xfrm>
            <a:off x="2407627" y="965330"/>
            <a:ext cx="0" cy="1999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직선 연결선[R] 31">
            <a:extLst>
              <a:ext uri="{FF2B5EF4-FFF2-40B4-BE49-F238E27FC236}">
                <a16:creationId xmlns:a16="http://schemas.microsoft.com/office/drawing/2014/main" id="{FF52DD08-9391-E66F-4FB2-F373B1C419D3}"/>
              </a:ext>
            </a:extLst>
          </p:cNvPr>
          <p:cNvCxnSpPr/>
          <p:nvPr/>
        </p:nvCxnSpPr>
        <p:spPr>
          <a:xfrm>
            <a:off x="3997705" y="955391"/>
            <a:ext cx="0" cy="1999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F5924221-6418-0C36-AB2E-ABCFFA8AC7E7}"/>
              </a:ext>
            </a:extLst>
          </p:cNvPr>
          <p:cNvCxnSpPr/>
          <p:nvPr/>
        </p:nvCxnSpPr>
        <p:spPr>
          <a:xfrm>
            <a:off x="403909" y="3204576"/>
            <a:ext cx="350346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EA4E10F-574B-6877-05BE-7834A3CDAB83}"/>
              </a:ext>
            </a:extLst>
          </p:cNvPr>
          <p:cNvSpPr txBox="1"/>
          <p:nvPr/>
        </p:nvSpPr>
        <p:spPr>
          <a:xfrm>
            <a:off x="984390" y="3254011"/>
            <a:ext cx="2289601" cy="369332"/>
          </a:xfrm>
          <a:prstGeom prst="rect">
            <a:avLst/>
          </a:prstGeom>
          <a:noFill/>
        </p:spPr>
        <p:txBody>
          <a:bodyPr wrap="none" rtlCol="0">
            <a:spAutoFit/>
          </a:bodyPr>
          <a:lstStyle/>
          <a:p>
            <a:r>
              <a:rPr kumimoji="1" lang="en-US" altLang="ko-Kore-KR" dirty="0"/>
              <a:t>Many previous studies</a:t>
            </a:r>
            <a:endParaRPr kumimoji="1" lang="ko-Kore-KR" altLang="en-US" dirty="0"/>
          </a:p>
        </p:txBody>
      </p:sp>
      <p:cxnSp>
        <p:nvCxnSpPr>
          <p:cNvPr id="35" name="직선 화살표 연결선 34">
            <a:extLst>
              <a:ext uri="{FF2B5EF4-FFF2-40B4-BE49-F238E27FC236}">
                <a16:creationId xmlns:a16="http://schemas.microsoft.com/office/drawing/2014/main" id="{ABFF54E3-E83E-A6EB-F422-B6B8A00F0004}"/>
              </a:ext>
            </a:extLst>
          </p:cNvPr>
          <p:cNvCxnSpPr>
            <a:cxnSpLocks/>
          </p:cNvCxnSpPr>
          <p:nvPr/>
        </p:nvCxnSpPr>
        <p:spPr>
          <a:xfrm>
            <a:off x="4045313" y="3189208"/>
            <a:ext cx="130017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A8FF90-3C02-EF00-EFC7-C738FB58D48C}"/>
              </a:ext>
            </a:extLst>
          </p:cNvPr>
          <p:cNvSpPr txBox="1"/>
          <p:nvPr/>
        </p:nvSpPr>
        <p:spPr>
          <a:xfrm>
            <a:off x="3607859" y="3299357"/>
            <a:ext cx="2651047" cy="369332"/>
          </a:xfrm>
          <a:prstGeom prst="rect">
            <a:avLst/>
          </a:prstGeom>
          <a:noFill/>
        </p:spPr>
        <p:txBody>
          <a:bodyPr wrap="none" rtlCol="0">
            <a:spAutoFit/>
          </a:bodyPr>
          <a:lstStyle/>
          <a:p>
            <a:r>
              <a:rPr kumimoji="1" lang="en-US" altLang="ko-Kore-KR" dirty="0"/>
              <a:t>Need further investigation</a:t>
            </a:r>
            <a:endParaRPr kumimoji="1" lang="ko-Kore-KR" altLang="en-US" dirty="0"/>
          </a:p>
        </p:txBody>
      </p:sp>
      <p:sp>
        <p:nvSpPr>
          <p:cNvPr id="37" name="TextBox 36">
            <a:extLst>
              <a:ext uri="{FF2B5EF4-FFF2-40B4-BE49-F238E27FC236}">
                <a16:creationId xmlns:a16="http://schemas.microsoft.com/office/drawing/2014/main" id="{FBA0E70C-4528-D288-D3D0-75F21DADC624}"/>
              </a:ext>
            </a:extLst>
          </p:cNvPr>
          <p:cNvSpPr txBox="1"/>
          <p:nvPr/>
        </p:nvSpPr>
        <p:spPr>
          <a:xfrm>
            <a:off x="58736" y="70941"/>
            <a:ext cx="3632318" cy="369332"/>
          </a:xfrm>
          <a:prstGeom prst="rect">
            <a:avLst/>
          </a:prstGeom>
          <a:noFill/>
        </p:spPr>
        <p:txBody>
          <a:bodyPr wrap="square">
            <a:spAutoFit/>
          </a:bodyPr>
          <a:lstStyle/>
          <a:p>
            <a:pPr algn="just" latinLnBrk="1"/>
            <a:r>
              <a:rPr lang="en-US" altLang="ko-Kore-KR" sz="1800" b="1" kern="100" dirty="0">
                <a:effectLst/>
                <a:latin typeface="HY신명조"/>
                <a:cs typeface="Times New Roman" panose="02020603050405020304" pitchFamily="18" charset="0"/>
              </a:rPr>
              <a:t>Spatial distribution of the SST Trend</a:t>
            </a:r>
            <a:endParaRPr lang="ko-Kore-KR" altLang="ko-Kore-KR" sz="2000" b="1" kern="100" dirty="0">
              <a:effectLst/>
              <a:latin typeface="HY신명조"/>
              <a:cs typeface="Times New Roman" panose="02020603050405020304" pitchFamily="18" charset="0"/>
            </a:endParaRPr>
          </a:p>
        </p:txBody>
      </p:sp>
      <p:pic>
        <p:nvPicPr>
          <p:cNvPr id="42" name="그림 41" descr="텍스트, 스크린샷, 지도이(가) 표시된 사진&#10;&#10;자동 생성된 설명">
            <a:extLst>
              <a:ext uri="{FF2B5EF4-FFF2-40B4-BE49-F238E27FC236}">
                <a16:creationId xmlns:a16="http://schemas.microsoft.com/office/drawing/2014/main" id="{53B29C62-4C42-6CE0-9365-75FE9D7C2323}"/>
              </a:ext>
            </a:extLst>
          </p:cNvPr>
          <p:cNvPicPr>
            <a:picLocks noChangeAspect="1"/>
          </p:cNvPicPr>
          <p:nvPr/>
        </p:nvPicPr>
        <p:blipFill rotWithShape="1">
          <a:blip r:embed="rId3"/>
          <a:srcRect b="28364"/>
          <a:stretch/>
        </p:blipFill>
        <p:spPr>
          <a:xfrm>
            <a:off x="6647022" y="353980"/>
            <a:ext cx="3938159" cy="2207858"/>
          </a:xfrm>
          <a:prstGeom prst="rect">
            <a:avLst/>
          </a:prstGeom>
        </p:spPr>
      </p:pic>
      <p:pic>
        <p:nvPicPr>
          <p:cNvPr id="2" name="그림 1">
            <a:extLst>
              <a:ext uri="{FF2B5EF4-FFF2-40B4-BE49-F238E27FC236}">
                <a16:creationId xmlns:a16="http://schemas.microsoft.com/office/drawing/2014/main" id="{3988A546-5D3D-6BAD-084C-5470B5D4DC3A}"/>
              </a:ext>
            </a:extLst>
          </p:cNvPr>
          <p:cNvPicPr>
            <a:picLocks/>
          </p:cNvPicPr>
          <p:nvPr/>
        </p:nvPicPr>
        <p:blipFill rotWithShape="1">
          <a:blip r:embed="rId4">
            <a:extLst>
              <a:ext uri="{28A0092B-C50C-407E-A947-70E740481C1C}">
                <a14:useLocalDpi xmlns:a14="http://schemas.microsoft.com/office/drawing/2010/main" val="0"/>
              </a:ext>
            </a:extLst>
          </a:blip>
          <a:srcRect t="66498"/>
          <a:stretch/>
        </p:blipFill>
        <p:spPr bwMode="auto">
          <a:xfrm>
            <a:off x="221646" y="4895695"/>
            <a:ext cx="4475593" cy="1657721"/>
          </a:xfrm>
          <a:prstGeom prst="rect">
            <a:avLst/>
          </a:prstGeom>
          <a:noFill/>
          <a:ln>
            <a:noFill/>
          </a:ln>
        </p:spPr>
      </p:pic>
      <p:sp>
        <p:nvSpPr>
          <p:cNvPr id="3" name="TextBox 2">
            <a:extLst>
              <a:ext uri="{FF2B5EF4-FFF2-40B4-BE49-F238E27FC236}">
                <a16:creationId xmlns:a16="http://schemas.microsoft.com/office/drawing/2014/main" id="{880A5D48-D66E-563D-DC0C-B6888B4CE569}"/>
              </a:ext>
            </a:extLst>
          </p:cNvPr>
          <p:cNvSpPr txBox="1"/>
          <p:nvPr/>
        </p:nvSpPr>
        <p:spPr>
          <a:xfrm>
            <a:off x="708469" y="5163990"/>
            <a:ext cx="1197957" cy="369332"/>
          </a:xfrm>
          <a:prstGeom prst="rect">
            <a:avLst/>
          </a:prstGeom>
          <a:noFill/>
        </p:spPr>
        <p:txBody>
          <a:bodyPr wrap="none" rtlCol="0">
            <a:spAutoFit/>
          </a:bodyPr>
          <a:lstStyle/>
          <a:p>
            <a:r>
              <a:rPr kumimoji="1" lang="en-US" altLang="ko-Kore-KR" dirty="0"/>
              <a:t>Green: SST</a:t>
            </a:r>
            <a:endParaRPr kumimoji="1" lang="ko-Kore-KR" altLang="en-US" dirty="0"/>
          </a:p>
        </p:txBody>
      </p:sp>
      <p:sp>
        <p:nvSpPr>
          <p:cNvPr id="4" name="슬라이드 번호 개체 틀 1">
            <a:extLst>
              <a:ext uri="{FF2B5EF4-FFF2-40B4-BE49-F238E27FC236}">
                <a16:creationId xmlns:a16="http://schemas.microsoft.com/office/drawing/2014/main" id="{A9B7EE8F-C5A7-C41C-4756-05E0F28D5C9C}"/>
              </a:ext>
            </a:extLst>
          </p:cNvPr>
          <p:cNvSpPr>
            <a:spLocks noGrp="1"/>
          </p:cNvSpPr>
          <p:nvPr>
            <p:ph type="sldNum" sz="quarter" idx="12"/>
          </p:nvPr>
        </p:nvSpPr>
        <p:spPr>
          <a:xfrm>
            <a:off x="8610600" y="6356350"/>
            <a:ext cx="2743200" cy="365125"/>
          </a:xfrm>
        </p:spPr>
        <p:txBody>
          <a:bodyPr/>
          <a:lstStyle/>
          <a:p>
            <a:r>
              <a:rPr kumimoji="1" lang="en-US" altLang="ko-Kore-KR" dirty="0"/>
              <a:t>9</a:t>
            </a:r>
            <a:endParaRPr kumimoji="1" lang="ko-Kore-KR" altLang="en-US" dirty="0"/>
          </a:p>
        </p:txBody>
      </p:sp>
      <p:grpSp>
        <p:nvGrpSpPr>
          <p:cNvPr id="13" name="그룹 12">
            <a:extLst>
              <a:ext uri="{FF2B5EF4-FFF2-40B4-BE49-F238E27FC236}">
                <a16:creationId xmlns:a16="http://schemas.microsoft.com/office/drawing/2014/main" id="{249DB5C2-911E-7474-84DB-E2F765500642}"/>
              </a:ext>
            </a:extLst>
          </p:cNvPr>
          <p:cNvGrpSpPr/>
          <p:nvPr/>
        </p:nvGrpSpPr>
        <p:grpSpPr>
          <a:xfrm>
            <a:off x="6258906" y="3593920"/>
            <a:ext cx="4559607" cy="2248516"/>
            <a:chOff x="6846514" y="3179850"/>
            <a:chExt cx="5517125" cy="2720705"/>
          </a:xfrm>
        </p:grpSpPr>
        <p:grpSp>
          <p:nvGrpSpPr>
            <p:cNvPr id="6" name="그룹 5">
              <a:extLst>
                <a:ext uri="{FF2B5EF4-FFF2-40B4-BE49-F238E27FC236}">
                  <a16:creationId xmlns:a16="http://schemas.microsoft.com/office/drawing/2014/main" id="{CDFBCF9A-5634-5007-7754-E232B96B9AA5}"/>
                </a:ext>
              </a:extLst>
            </p:cNvPr>
            <p:cNvGrpSpPr/>
            <p:nvPr/>
          </p:nvGrpSpPr>
          <p:grpSpPr>
            <a:xfrm>
              <a:off x="6846514" y="3369517"/>
              <a:ext cx="1552869" cy="2097324"/>
              <a:chOff x="5731823" y="4384703"/>
              <a:chExt cx="1552869" cy="2097324"/>
            </a:xfrm>
          </p:grpSpPr>
          <p:pic>
            <p:nvPicPr>
              <p:cNvPr id="7" name="그림 6" descr="텍스트, 지도이(가) 표시된 사진&#10;&#10;자동 생성된 설명">
                <a:extLst>
                  <a:ext uri="{FF2B5EF4-FFF2-40B4-BE49-F238E27FC236}">
                    <a16:creationId xmlns:a16="http://schemas.microsoft.com/office/drawing/2014/main" id="{821E69F9-F18B-C31F-0034-38222F1DED46}"/>
                  </a:ext>
                </a:extLst>
              </p:cNvPr>
              <p:cNvPicPr>
                <a:picLocks noChangeAspect="1"/>
              </p:cNvPicPr>
              <p:nvPr/>
            </p:nvPicPr>
            <p:blipFill>
              <a:blip r:embed="rId5"/>
              <a:stretch>
                <a:fillRect/>
              </a:stretch>
            </p:blipFill>
            <p:spPr>
              <a:xfrm>
                <a:off x="5731823" y="4384703"/>
                <a:ext cx="1481161" cy="2097324"/>
              </a:xfrm>
              <a:prstGeom prst="rect">
                <a:avLst/>
              </a:prstGeom>
            </p:spPr>
          </p:pic>
          <p:pic>
            <p:nvPicPr>
              <p:cNvPr id="8" name="그림 7">
                <a:extLst>
                  <a:ext uri="{FF2B5EF4-FFF2-40B4-BE49-F238E27FC236}">
                    <a16:creationId xmlns:a16="http://schemas.microsoft.com/office/drawing/2014/main" id="{6B2693F0-4D3E-CD7D-FCBA-D5F47CDB8F30}"/>
                  </a:ext>
                </a:extLst>
              </p:cNvPr>
              <p:cNvPicPr>
                <a:picLocks noChangeAspect="1"/>
              </p:cNvPicPr>
              <p:nvPr/>
            </p:nvPicPr>
            <p:blipFill>
              <a:blip r:embed="rId6"/>
              <a:stretch>
                <a:fillRect/>
              </a:stretch>
            </p:blipFill>
            <p:spPr>
              <a:xfrm rot="16200000">
                <a:off x="6330206" y="5321949"/>
                <a:ext cx="1771013" cy="137959"/>
              </a:xfrm>
              <a:prstGeom prst="rect">
                <a:avLst/>
              </a:prstGeom>
            </p:spPr>
          </p:pic>
        </p:grpSp>
        <p:pic>
          <p:nvPicPr>
            <p:cNvPr id="10" name="그림 9">
              <a:extLst>
                <a:ext uri="{FF2B5EF4-FFF2-40B4-BE49-F238E27FC236}">
                  <a16:creationId xmlns:a16="http://schemas.microsoft.com/office/drawing/2014/main" id="{7D0794E6-4047-13C2-AC15-72D04CBDE36E}"/>
                </a:ext>
              </a:extLst>
            </p:cNvPr>
            <p:cNvPicPr>
              <a:picLocks noChangeAspect="1"/>
            </p:cNvPicPr>
            <p:nvPr/>
          </p:nvPicPr>
          <p:blipFill>
            <a:blip r:embed="rId7"/>
            <a:stretch>
              <a:fillRect/>
            </a:stretch>
          </p:blipFill>
          <p:spPr>
            <a:xfrm>
              <a:off x="7203878" y="5466841"/>
              <a:ext cx="4210965" cy="433714"/>
            </a:xfrm>
            <a:prstGeom prst="rect">
              <a:avLst/>
            </a:prstGeom>
          </p:spPr>
        </p:pic>
        <p:pic>
          <p:nvPicPr>
            <p:cNvPr id="11" name="그림 10" descr="텍스트, 스크린샷, 도표, 지도이(가) 표시된 사진&#10;&#10;자동 생성된 설명">
              <a:extLst>
                <a:ext uri="{FF2B5EF4-FFF2-40B4-BE49-F238E27FC236}">
                  <a16:creationId xmlns:a16="http://schemas.microsoft.com/office/drawing/2014/main" id="{9339223E-5A1E-AD09-C374-7C575820AEB1}"/>
                </a:ext>
              </a:extLst>
            </p:cNvPr>
            <p:cNvPicPr>
              <a:picLocks noChangeAspect="1"/>
            </p:cNvPicPr>
            <p:nvPr/>
          </p:nvPicPr>
          <p:blipFill>
            <a:blip r:embed="rId8"/>
            <a:stretch>
              <a:fillRect/>
            </a:stretch>
          </p:blipFill>
          <p:spPr>
            <a:xfrm>
              <a:off x="8422975" y="3470789"/>
              <a:ext cx="3296256" cy="1809906"/>
            </a:xfrm>
            <a:prstGeom prst="rect">
              <a:avLst/>
            </a:prstGeom>
          </p:spPr>
        </p:pic>
        <p:sp>
          <p:nvSpPr>
            <p:cNvPr id="12" name="TextBox 11">
              <a:extLst>
                <a:ext uri="{FF2B5EF4-FFF2-40B4-BE49-F238E27FC236}">
                  <a16:creationId xmlns:a16="http://schemas.microsoft.com/office/drawing/2014/main" id="{769D8CBD-0154-964C-7EC8-AABB21B62A1D}"/>
                </a:ext>
              </a:extLst>
            </p:cNvPr>
            <p:cNvSpPr txBox="1"/>
            <p:nvPr/>
          </p:nvSpPr>
          <p:spPr>
            <a:xfrm>
              <a:off x="10931801" y="3179850"/>
              <a:ext cx="1431838" cy="316548"/>
            </a:xfrm>
            <a:prstGeom prst="rect">
              <a:avLst/>
            </a:prstGeom>
            <a:noFill/>
          </p:spPr>
          <p:txBody>
            <a:bodyPr wrap="none" rtlCol="0">
              <a:spAutoFit/>
            </a:bodyPr>
            <a:lstStyle/>
            <a:p>
              <a:r>
                <a:rPr kumimoji="1" lang="en-US" altLang="ko-Kore-KR" sz="1100" dirty="0"/>
                <a:t>Tang et al. (2020)</a:t>
              </a:r>
              <a:endParaRPr kumimoji="1" lang="ko-Kore-KR" altLang="en-US" sz="1100" dirty="0"/>
            </a:p>
          </p:txBody>
        </p:sp>
      </p:grpSp>
      <p:sp>
        <p:nvSpPr>
          <p:cNvPr id="14" name="TextBox 13">
            <a:extLst>
              <a:ext uri="{FF2B5EF4-FFF2-40B4-BE49-F238E27FC236}">
                <a16:creationId xmlns:a16="http://schemas.microsoft.com/office/drawing/2014/main" id="{AB16C8DB-B438-66F3-620D-4C1524B4BB4F}"/>
              </a:ext>
            </a:extLst>
          </p:cNvPr>
          <p:cNvSpPr txBox="1"/>
          <p:nvPr/>
        </p:nvSpPr>
        <p:spPr>
          <a:xfrm>
            <a:off x="6380179" y="2617750"/>
            <a:ext cx="5584414" cy="646331"/>
          </a:xfrm>
          <a:prstGeom prst="rect">
            <a:avLst/>
          </a:prstGeom>
          <a:noFill/>
        </p:spPr>
        <p:txBody>
          <a:bodyPr wrap="none" rtlCol="0">
            <a:spAutoFit/>
          </a:bodyPr>
          <a:lstStyle/>
          <a:p>
            <a:r>
              <a:rPr kumimoji="1" lang="en-US" altLang="ko-Kore-KR" b="1" dirty="0"/>
              <a:t>Q1. </a:t>
            </a:r>
            <a:r>
              <a:rPr kumimoji="1" lang="en-US" altLang="ko-Kore-KR" dirty="0"/>
              <a:t>Physical mechanism responsible for the </a:t>
            </a:r>
          </a:p>
          <a:p>
            <a:r>
              <a:rPr kumimoji="1" lang="en-US" altLang="ko-Kore-KR" dirty="0"/>
              <a:t>surface ocean warming during the </a:t>
            </a:r>
            <a:r>
              <a:rPr kumimoji="1" lang="en-US" altLang="ko-Kore-KR" b="1" dirty="0"/>
              <a:t>reacceleration period</a:t>
            </a:r>
            <a:r>
              <a:rPr kumimoji="1" lang="en-US" altLang="ko-Kore-KR" dirty="0"/>
              <a:t>?</a:t>
            </a:r>
          </a:p>
        </p:txBody>
      </p:sp>
      <p:sp>
        <p:nvSpPr>
          <p:cNvPr id="15" name="TextBox 14">
            <a:extLst>
              <a:ext uri="{FF2B5EF4-FFF2-40B4-BE49-F238E27FC236}">
                <a16:creationId xmlns:a16="http://schemas.microsoft.com/office/drawing/2014/main" id="{FCE3F877-7F25-E3BF-5C2F-E59DC73991A4}"/>
              </a:ext>
            </a:extLst>
          </p:cNvPr>
          <p:cNvSpPr txBox="1"/>
          <p:nvPr/>
        </p:nvSpPr>
        <p:spPr>
          <a:xfrm>
            <a:off x="8855622" y="261684"/>
            <a:ext cx="1006045" cy="369332"/>
          </a:xfrm>
          <a:prstGeom prst="rect">
            <a:avLst/>
          </a:prstGeom>
          <a:noFill/>
        </p:spPr>
        <p:txBody>
          <a:bodyPr wrap="none" rtlCol="0">
            <a:spAutoFit/>
          </a:bodyPr>
          <a:lstStyle/>
          <a:p>
            <a:r>
              <a:rPr kumimoji="1" lang="en-US" altLang="ko-Kore-KR" dirty="0"/>
              <a:t>warming</a:t>
            </a:r>
            <a:endParaRPr kumimoji="1" lang="ko-Kore-KR" altLang="en-US" dirty="0"/>
          </a:p>
        </p:txBody>
      </p:sp>
      <p:sp>
        <p:nvSpPr>
          <p:cNvPr id="16" name="TextBox 15">
            <a:extLst>
              <a:ext uri="{FF2B5EF4-FFF2-40B4-BE49-F238E27FC236}">
                <a16:creationId xmlns:a16="http://schemas.microsoft.com/office/drawing/2014/main" id="{DAC42AED-3677-0A6F-A6B9-FCD7D57D4C92}"/>
              </a:ext>
            </a:extLst>
          </p:cNvPr>
          <p:cNvSpPr txBox="1"/>
          <p:nvPr/>
        </p:nvSpPr>
        <p:spPr>
          <a:xfrm>
            <a:off x="6302267" y="1452088"/>
            <a:ext cx="778868" cy="369332"/>
          </a:xfrm>
          <a:prstGeom prst="rect">
            <a:avLst/>
          </a:prstGeom>
          <a:noFill/>
        </p:spPr>
        <p:txBody>
          <a:bodyPr wrap="none" rtlCol="0">
            <a:spAutoFit/>
          </a:bodyPr>
          <a:lstStyle/>
          <a:p>
            <a:r>
              <a:rPr kumimoji="1" lang="en-US" altLang="ko-Kore-KR" dirty="0"/>
              <a:t>Hiatus</a:t>
            </a:r>
            <a:endParaRPr kumimoji="1" lang="ko-Kore-KR" altLang="en-US" dirty="0"/>
          </a:p>
        </p:txBody>
      </p:sp>
      <p:sp>
        <p:nvSpPr>
          <p:cNvPr id="17" name="TextBox 16">
            <a:extLst>
              <a:ext uri="{FF2B5EF4-FFF2-40B4-BE49-F238E27FC236}">
                <a16:creationId xmlns:a16="http://schemas.microsoft.com/office/drawing/2014/main" id="{D9B356EA-4159-D92B-3969-B20269D23C2B}"/>
              </a:ext>
            </a:extLst>
          </p:cNvPr>
          <p:cNvSpPr txBox="1"/>
          <p:nvPr/>
        </p:nvSpPr>
        <p:spPr>
          <a:xfrm>
            <a:off x="10006542" y="1526242"/>
            <a:ext cx="1570110" cy="369332"/>
          </a:xfrm>
          <a:prstGeom prst="rect">
            <a:avLst/>
          </a:prstGeom>
          <a:noFill/>
        </p:spPr>
        <p:txBody>
          <a:bodyPr wrap="none" rtlCol="0">
            <a:spAutoFit/>
          </a:bodyPr>
          <a:lstStyle/>
          <a:p>
            <a:r>
              <a:rPr kumimoji="1" lang="en-US" altLang="ko-Kore-KR" dirty="0"/>
              <a:t>Reacceleration</a:t>
            </a:r>
            <a:endParaRPr kumimoji="1" lang="ko-Kore-KR" altLang="en-US" dirty="0"/>
          </a:p>
        </p:txBody>
      </p:sp>
      <p:sp>
        <p:nvSpPr>
          <p:cNvPr id="18" name="TextBox 17">
            <a:extLst>
              <a:ext uri="{FF2B5EF4-FFF2-40B4-BE49-F238E27FC236}">
                <a16:creationId xmlns:a16="http://schemas.microsoft.com/office/drawing/2014/main" id="{1B337A0B-BDA5-4E83-0C87-E00D5099F65D}"/>
              </a:ext>
            </a:extLst>
          </p:cNvPr>
          <p:cNvSpPr txBox="1"/>
          <p:nvPr/>
        </p:nvSpPr>
        <p:spPr>
          <a:xfrm>
            <a:off x="5791740" y="5900439"/>
            <a:ext cx="4793441" cy="646331"/>
          </a:xfrm>
          <a:prstGeom prst="rect">
            <a:avLst/>
          </a:prstGeom>
          <a:noFill/>
        </p:spPr>
        <p:txBody>
          <a:bodyPr wrap="square">
            <a:spAutoFit/>
          </a:bodyPr>
          <a:lstStyle/>
          <a:p>
            <a:r>
              <a:rPr kumimoji="1" lang="en-US" altLang="ko-Kore-KR" b="1" dirty="0"/>
              <a:t>Q2. </a:t>
            </a:r>
            <a:r>
              <a:rPr kumimoji="1" lang="en-US" altLang="ko-KR" dirty="0"/>
              <a:t>“Nonstationary” </a:t>
            </a:r>
            <a:r>
              <a:rPr kumimoji="1" lang="en-US" altLang="ko-Kore-KR" dirty="0"/>
              <a:t>statistical relationship with decadal-scale climate variabilities?</a:t>
            </a:r>
          </a:p>
        </p:txBody>
      </p:sp>
      <p:cxnSp>
        <p:nvCxnSpPr>
          <p:cNvPr id="19" name="직선 연결선[R] 18">
            <a:extLst>
              <a:ext uri="{FF2B5EF4-FFF2-40B4-BE49-F238E27FC236}">
                <a16:creationId xmlns:a16="http://schemas.microsoft.com/office/drawing/2014/main" id="{01034C8F-729A-71B4-9D3E-1DD477053D26}"/>
              </a:ext>
            </a:extLst>
          </p:cNvPr>
          <p:cNvCxnSpPr>
            <a:cxnSpLocks/>
          </p:cNvCxnSpPr>
          <p:nvPr/>
        </p:nvCxnSpPr>
        <p:spPr>
          <a:xfrm flipV="1">
            <a:off x="671311" y="5423191"/>
            <a:ext cx="3896188" cy="6331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0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D5C126-31AD-654E-4AF8-763152530EB7}"/>
              </a:ext>
            </a:extLst>
          </p:cNvPr>
          <p:cNvSpPr txBox="1"/>
          <p:nvPr/>
        </p:nvSpPr>
        <p:spPr>
          <a:xfrm>
            <a:off x="162560" y="169595"/>
            <a:ext cx="11338560" cy="369332"/>
          </a:xfrm>
          <a:prstGeom prst="rect">
            <a:avLst/>
          </a:prstGeom>
          <a:noFill/>
        </p:spPr>
        <p:txBody>
          <a:bodyPr wrap="square">
            <a:spAutoFit/>
          </a:bodyPr>
          <a:lstStyle/>
          <a:p>
            <a:r>
              <a:rPr kumimoji="1" lang="en-US" altLang="ko-Kore-KR" b="1" dirty="0"/>
              <a:t>Q1. </a:t>
            </a:r>
            <a:r>
              <a:rPr kumimoji="1" lang="en-US" altLang="ko-Kore-KR" dirty="0"/>
              <a:t>Physical mechanism responsible for the surface ocean warming during the </a:t>
            </a:r>
            <a:r>
              <a:rPr kumimoji="1" lang="en-US" altLang="ko-Kore-KR" b="1" dirty="0"/>
              <a:t>reacceleration period</a:t>
            </a:r>
            <a:r>
              <a:rPr kumimoji="1" lang="en-US" altLang="ko-Kore-KR" dirty="0"/>
              <a:t>?</a:t>
            </a:r>
          </a:p>
        </p:txBody>
      </p:sp>
      <p:sp>
        <p:nvSpPr>
          <p:cNvPr id="5" name="TextBox 4">
            <a:extLst>
              <a:ext uri="{FF2B5EF4-FFF2-40B4-BE49-F238E27FC236}">
                <a16:creationId xmlns:a16="http://schemas.microsoft.com/office/drawing/2014/main" id="{10CAF250-032C-D944-2465-1566FEAC61B1}"/>
              </a:ext>
            </a:extLst>
          </p:cNvPr>
          <p:cNvSpPr txBox="1"/>
          <p:nvPr/>
        </p:nvSpPr>
        <p:spPr>
          <a:xfrm>
            <a:off x="695959" y="4490720"/>
            <a:ext cx="10488713"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dirty="0"/>
              <a:t>Prominent SST increase in the coastal region of China coincided with the downward net heat flux anomaly, with a correlation coefficient of 0.63 </a:t>
            </a:r>
          </a:p>
          <a:p>
            <a:pPr marL="285750" indent="-285750">
              <a:buFont typeface="Arial" panose="020B0604020202020204" pitchFamily="34" charset="0"/>
              <a:buChar char="•"/>
            </a:pPr>
            <a:r>
              <a:rPr kumimoji="1" lang="en-US" altLang="ko-Kore-KR" dirty="0"/>
              <a:t>SST warming during the reacceleration period despite of the anomalous heat loss to the atmosphere</a:t>
            </a:r>
            <a:endParaRPr kumimoji="1" lang="ko-Kore-KR" altLang="en-US" dirty="0"/>
          </a:p>
        </p:txBody>
      </p:sp>
      <p:pic>
        <p:nvPicPr>
          <p:cNvPr id="7" name="그림 6" descr="텍스트, 스크린샷이(가) 표시된 사진&#10;&#10;자동 생성된 설명">
            <a:extLst>
              <a:ext uri="{FF2B5EF4-FFF2-40B4-BE49-F238E27FC236}">
                <a16:creationId xmlns:a16="http://schemas.microsoft.com/office/drawing/2014/main" id="{9616BDDB-0A0E-9DF7-E2A5-1CC7442CBA96}"/>
              </a:ext>
            </a:extLst>
          </p:cNvPr>
          <p:cNvPicPr>
            <a:picLocks noChangeAspect="1"/>
          </p:cNvPicPr>
          <p:nvPr/>
        </p:nvPicPr>
        <p:blipFill rotWithShape="1">
          <a:blip r:embed="rId2"/>
          <a:srcRect b="24382"/>
          <a:stretch/>
        </p:blipFill>
        <p:spPr>
          <a:xfrm>
            <a:off x="1232839" y="1702610"/>
            <a:ext cx="8733753" cy="2446864"/>
          </a:xfrm>
          <a:prstGeom prst="rect">
            <a:avLst/>
          </a:prstGeom>
        </p:spPr>
      </p:pic>
      <p:sp>
        <p:nvSpPr>
          <p:cNvPr id="8" name="TextBox 7">
            <a:extLst>
              <a:ext uri="{FF2B5EF4-FFF2-40B4-BE49-F238E27FC236}">
                <a16:creationId xmlns:a16="http://schemas.microsoft.com/office/drawing/2014/main" id="{2541F8EE-1A3C-D6A5-0A28-98C20A84CCCF}"/>
              </a:ext>
            </a:extLst>
          </p:cNvPr>
          <p:cNvSpPr txBox="1"/>
          <p:nvPr/>
        </p:nvSpPr>
        <p:spPr>
          <a:xfrm>
            <a:off x="614460" y="672887"/>
            <a:ext cx="2330766" cy="369332"/>
          </a:xfrm>
          <a:prstGeom prst="rect">
            <a:avLst/>
          </a:prstGeom>
          <a:noFill/>
        </p:spPr>
        <p:txBody>
          <a:bodyPr wrap="none" rtlCol="0">
            <a:spAutoFit/>
          </a:bodyPr>
          <a:lstStyle/>
          <a:p>
            <a:r>
              <a:rPr kumimoji="1" lang="en-US" altLang="ko-Kore-KR" b="1" dirty="0"/>
              <a:t>Atmospheric influence</a:t>
            </a:r>
            <a:endParaRPr kumimoji="1" lang="ko-Kore-KR" altLang="en-US" b="1" dirty="0"/>
          </a:p>
        </p:txBody>
      </p:sp>
      <p:sp>
        <p:nvSpPr>
          <p:cNvPr id="10" name="TextBox 9">
            <a:extLst>
              <a:ext uri="{FF2B5EF4-FFF2-40B4-BE49-F238E27FC236}">
                <a16:creationId xmlns:a16="http://schemas.microsoft.com/office/drawing/2014/main" id="{298DC520-A920-8D82-1D63-A1E837638F59}"/>
              </a:ext>
            </a:extLst>
          </p:cNvPr>
          <p:cNvSpPr txBox="1"/>
          <p:nvPr/>
        </p:nvSpPr>
        <p:spPr>
          <a:xfrm>
            <a:off x="10414247" y="6319073"/>
            <a:ext cx="1274708" cy="369332"/>
          </a:xfrm>
          <a:prstGeom prst="rect">
            <a:avLst/>
          </a:prstGeom>
          <a:noFill/>
        </p:spPr>
        <p:txBody>
          <a:bodyPr wrap="none" rtlCol="0">
            <a:spAutoFit/>
          </a:bodyPr>
          <a:lstStyle/>
          <a:p>
            <a:r>
              <a:rPr kumimoji="1" lang="en-US" altLang="ko-Kore-KR" dirty="0"/>
              <a:t>And Wind…</a:t>
            </a:r>
            <a:endParaRPr kumimoji="1" lang="ko-Kore-KR" altLang="en-US" dirty="0"/>
          </a:p>
        </p:txBody>
      </p:sp>
      <p:sp>
        <p:nvSpPr>
          <p:cNvPr id="11" name="TextBox 10">
            <a:extLst>
              <a:ext uri="{FF2B5EF4-FFF2-40B4-BE49-F238E27FC236}">
                <a16:creationId xmlns:a16="http://schemas.microsoft.com/office/drawing/2014/main" id="{D68849E0-4B6F-8A24-16E1-8B8C806D76CC}"/>
              </a:ext>
            </a:extLst>
          </p:cNvPr>
          <p:cNvSpPr txBox="1"/>
          <p:nvPr/>
        </p:nvSpPr>
        <p:spPr>
          <a:xfrm>
            <a:off x="3508303" y="1043455"/>
            <a:ext cx="1218603" cy="369332"/>
          </a:xfrm>
          <a:prstGeom prst="rect">
            <a:avLst/>
          </a:prstGeom>
          <a:noFill/>
        </p:spPr>
        <p:txBody>
          <a:bodyPr wrap="none" rtlCol="0">
            <a:spAutoFit/>
          </a:bodyPr>
          <a:lstStyle/>
          <a:p>
            <a:r>
              <a:rPr kumimoji="1" lang="en-US" altLang="ko-Kore-KR" dirty="0"/>
              <a:t>CI=5 W m</a:t>
            </a:r>
            <a:r>
              <a:rPr kumimoji="1" lang="en-US" altLang="ko-Kore-KR" baseline="30000" dirty="0"/>
              <a:t>-2</a:t>
            </a:r>
            <a:endParaRPr kumimoji="1" lang="ko-Kore-KR" altLang="en-US" baseline="30000" dirty="0"/>
          </a:p>
        </p:txBody>
      </p:sp>
      <p:sp>
        <p:nvSpPr>
          <p:cNvPr id="12" name="TextBox 11">
            <a:extLst>
              <a:ext uri="{FF2B5EF4-FFF2-40B4-BE49-F238E27FC236}">
                <a16:creationId xmlns:a16="http://schemas.microsoft.com/office/drawing/2014/main" id="{CEEE2FD8-C210-011D-E88D-F5C51817EB9D}"/>
              </a:ext>
            </a:extLst>
          </p:cNvPr>
          <p:cNvSpPr txBox="1"/>
          <p:nvPr/>
        </p:nvSpPr>
        <p:spPr>
          <a:xfrm>
            <a:off x="7273286" y="1333278"/>
            <a:ext cx="3567964" cy="369332"/>
          </a:xfrm>
          <a:prstGeom prst="rect">
            <a:avLst/>
          </a:prstGeom>
          <a:noFill/>
        </p:spPr>
        <p:txBody>
          <a:bodyPr wrap="none" rtlCol="0">
            <a:spAutoFit/>
          </a:bodyPr>
          <a:lstStyle/>
          <a:p>
            <a:r>
              <a:rPr kumimoji="1" lang="en-US" altLang="ko-Kore-KR" dirty="0"/>
              <a:t>Different to warming/hiatus period!</a:t>
            </a:r>
            <a:endParaRPr kumimoji="1" lang="ko-Kore-KR" alt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7774C7E-2557-7C27-7FFD-962E3ADB0E80}"/>
                  </a:ext>
                </a:extLst>
              </p:cNvPr>
              <p:cNvSpPr txBox="1"/>
              <p:nvPr/>
            </p:nvSpPr>
            <p:spPr>
              <a:xfrm>
                <a:off x="1988205" y="1487763"/>
                <a:ext cx="1961243" cy="369332"/>
              </a:xfrm>
              <a:prstGeom prst="rect">
                <a:avLst/>
              </a:prstGeom>
              <a:noFill/>
            </p:spPr>
            <p:txBody>
              <a:bodyPr wrap="none" rtlCol="0">
                <a:spAutoFit/>
              </a:bodyPr>
              <a:lstStyle/>
              <a:p>
                <a:r>
                  <a:rPr kumimoji="1" lang="en-US" altLang="ko-Kore-KR" dirty="0"/>
                  <a:t>SST trend [</a:t>
                </a:r>
                <a14:m>
                  <m:oMath xmlns:m="http://schemas.openxmlformats.org/officeDocument/2006/math">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/3</m:t>
                    </m:r>
                    <m:r>
                      <a:rPr kumimoji="1" lang="en-US" altLang="ko-Kore-KR" b="0" i="1" smtClean="0">
                        <a:latin typeface="Cambria Math" panose="02040503050406030204" pitchFamily="18" charset="0"/>
                        <a:ea typeface="Cambria Math" panose="02040503050406030204" pitchFamily="18" charset="0"/>
                      </a:rPr>
                      <m:t>𝑦𝑟</m:t>
                    </m:r>
                  </m:oMath>
                </a14:m>
                <a:r>
                  <a:rPr kumimoji="1" lang="en-US" altLang="ko-Kore-KR" dirty="0"/>
                  <a:t>]</a:t>
                </a:r>
                <a:endParaRPr kumimoji="1" lang="ko-Kore-KR" altLang="en-US" dirty="0"/>
              </a:p>
            </p:txBody>
          </p:sp>
        </mc:Choice>
        <mc:Fallback xmlns="">
          <p:sp>
            <p:nvSpPr>
              <p:cNvPr id="2" name="TextBox 1">
                <a:extLst>
                  <a:ext uri="{FF2B5EF4-FFF2-40B4-BE49-F238E27FC236}">
                    <a16:creationId xmlns:a16="http://schemas.microsoft.com/office/drawing/2014/main" id="{F7774C7E-2557-7C27-7FFD-962E3ADB0E80}"/>
                  </a:ext>
                </a:extLst>
              </p:cNvPr>
              <p:cNvSpPr txBox="1">
                <a:spLocks noRot="1" noChangeAspect="1" noMove="1" noResize="1" noEditPoints="1" noAdjustHandles="1" noChangeArrowheads="1" noChangeShapeType="1" noTextEdit="1"/>
              </p:cNvSpPr>
              <p:nvPr/>
            </p:nvSpPr>
            <p:spPr>
              <a:xfrm>
                <a:off x="1988205" y="1487763"/>
                <a:ext cx="1961243" cy="369332"/>
              </a:xfrm>
              <a:prstGeom prst="rect">
                <a:avLst/>
              </a:prstGeom>
              <a:blipFill>
                <a:blip r:embed="rId3"/>
                <a:stretch>
                  <a:fillRect l="-2564" t="-6667" r="-1282" b="-26667"/>
                </a:stretch>
              </a:blipFill>
            </p:spPr>
            <p:txBody>
              <a:bodyPr/>
              <a:lstStyle/>
              <a:p>
                <a:r>
                  <a:rPr lang="ko-Kore-KR" altLang="en-US">
                    <a:noFill/>
                  </a:rPr>
                  <a:t> </a:t>
                </a:r>
              </a:p>
            </p:txBody>
          </p:sp>
        </mc:Fallback>
      </mc:AlternateContent>
      <p:cxnSp>
        <p:nvCxnSpPr>
          <p:cNvPr id="6" name="직선 화살표 연결선 5">
            <a:extLst>
              <a:ext uri="{FF2B5EF4-FFF2-40B4-BE49-F238E27FC236}">
                <a16:creationId xmlns:a16="http://schemas.microsoft.com/office/drawing/2014/main" id="{CF4C2C19-0B25-CF50-C4E9-14C6154B8198}"/>
              </a:ext>
            </a:extLst>
          </p:cNvPr>
          <p:cNvCxnSpPr/>
          <p:nvPr/>
        </p:nvCxnSpPr>
        <p:spPr>
          <a:xfrm flipH="1">
            <a:off x="8274205" y="1672429"/>
            <a:ext cx="535258" cy="15614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2A78DBC7-D590-F8FF-57B6-6B8BDF4A9EF4}"/>
              </a:ext>
            </a:extLst>
          </p:cNvPr>
          <p:cNvCxnSpPr>
            <a:cxnSpLocks/>
          </p:cNvCxnSpPr>
          <p:nvPr/>
        </p:nvCxnSpPr>
        <p:spPr>
          <a:xfrm flipH="1">
            <a:off x="8651240" y="1702610"/>
            <a:ext cx="158223" cy="9211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25A81C-6CDB-D1C2-848D-4BC58E4154A8}"/>
              </a:ext>
            </a:extLst>
          </p:cNvPr>
          <p:cNvSpPr txBox="1"/>
          <p:nvPr/>
        </p:nvSpPr>
        <p:spPr>
          <a:xfrm>
            <a:off x="3508303" y="698858"/>
            <a:ext cx="5140831" cy="369332"/>
          </a:xfrm>
          <a:prstGeom prst="rect">
            <a:avLst/>
          </a:prstGeom>
          <a:noFill/>
        </p:spPr>
        <p:txBody>
          <a:bodyPr wrap="none" rtlCol="0">
            <a:spAutoFit/>
          </a:bodyPr>
          <a:lstStyle/>
          <a:p>
            <a:r>
              <a:rPr kumimoji="1" lang="en-US" altLang="ko-Kore-KR" dirty="0"/>
              <a:t>Contour: </a:t>
            </a:r>
            <a:r>
              <a:rPr kumimoji="1" lang="en-US" altLang="ko-Kore-KR" dirty="0" err="1"/>
              <a:t>Q</a:t>
            </a:r>
            <a:r>
              <a:rPr kumimoji="1" lang="en-US" altLang="ko-Kore-KR" baseline="-25000" dirty="0" err="1"/>
              <a:t>net</a:t>
            </a:r>
            <a:r>
              <a:rPr kumimoji="1" lang="en-US" altLang="ko-Kore-KR" dirty="0"/>
              <a:t> anomaly averaged during each period</a:t>
            </a:r>
            <a:endParaRPr kumimoji="1" lang="ko-Kore-KR" altLang="en-US" dirty="0"/>
          </a:p>
        </p:txBody>
      </p:sp>
      <p:cxnSp>
        <p:nvCxnSpPr>
          <p:cNvPr id="17" name="직선 연결선[R] 16">
            <a:extLst>
              <a:ext uri="{FF2B5EF4-FFF2-40B4-BE49-F238E27FC236}">
                <a16:creationId xmlns:a16="http://schemas.microsoft.com/office/drawing/2014/main" id="{E6A11860-5F1A-5276-6FF4-1A5E5F2FD835}"/>
              </a:ext>
            </a:extLst>
          </p:cNvPr>
          <p:cNvCxnSpPr/>
          <p:nvPr/>
        </p:nvCxnSpPr>
        <p:spPr>
          <a:xfrm>
            <a:off x="5770249" y="1010002"/>
            <a:ext cx="7704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직선 연결선[R] 18">
            <a:extLst>
              <a:ext uri="{FF2B5EF4-FFF2-40B4-BE49-F238E27FC236}">
                <a16:creationId xmlns:a16="http://schemas.microsoft.com/office/drawing/2014/main" id="{E2160071-5940-67C4-4DA1-48685F72E572}"/>
              </a:ext>
            </a:extLst>
          </p:cNvPr>
          <p:cNvCxnSpPr/>
          <p:nvPr/>
        </p:nvCxnSpPr>
        <p:spPr>
          <a:xfrm>
            <a:off x="2466839" y="1804015"/>
            <a:ext cx="4783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732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66E70C-B837-F6BF-C96E-471F44D508B9}"/>
                  </a:ext>
                </a:extLst>
              </p:cNvPr>
              <p:cNvSpPr txBox="1"/>
              <p:nvPr/>
            </p:nvSpPr>
            <p:spPr>
              <a:xfrm>
                <a:off x="340780" y="260717"/>
                <a:ext cx="3386312"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ko-Kore-KR" i="1" smtClean="0">
                              <a:latin typeface="Cambria Math" panose="02040503050406030204" pitchFamily="18" charset="0"/>
                            </a:rPr>
                          </m:ctrlPr>
                        </m:fPr>
                        <m:num>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𝑇</m:t>
                          </m:r>
                        </m:num>
                        <m:den>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𝑡</m:t>
                          </m:r>
                        </m:den>
                      </m:f>
                      <m:r>
                        <a:rPr kumimoji="1" lang="en-US" altLang="ko-Kore-KR" b="0" i="1" smtClean="0">
                          <a:latin typeface="Cambria Math" panose="02040503050406030204" pitchFamily="18" charset="0"/>
                        </a:rPr>
                        <m:t>=−</m:t>
                      </m:r>
                      <m:r>
                        <a:rPr kumimoji="1" lang="en-US" altLang="ko-Kore-KR" b="1" i="1" smtClean="0">
                          <a:latin typeface="Cambria Math" panose="02040503050406030204" pitchFamily="18" charset="0"/>
                        </a:rPr>
                        <m:t>𝑽</m:t>
                      </m:r>
                      <m:r>
                        <a:rPr kumimoji="1" lang="en-US" altLang="ko-Kore-KR" i="1" smtClean="0">
                          <a:latin typeface="Cambria Math" panose="02040503050406030204" pitchFamily="18" charset="0"/>
                          <a:ea typeface="Cambria Math" panose="02040503050406030204" pitchFamily="18" charset="0"/>
                        </a:rPr>
                        <m:t>∙</m:t>
                      </m:r>
                      <m:r>
                        <a:rPr kumimoji="1" lang="en-US" altLang="ko-Kore-KR" b="1"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𝑇</m:t>
                      </m:r>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𝑄</m:t>
                          </m:r>
                        </m:e>
                        <m:sub>
                          <m:r>
                            <a:rPr kumimoji="1" lang="en-US" altLang="ko-Kore-KR" b="0" i="1" smtClean="0">
                              <a:latin typeface="Cambria Math" panose="02040503050406030204" pitchFamily="18" charset="0"/>
                              <a:ea typeface="Cambria Math" panose="02040503050406030204" pitchFamily="18" charset="0"/>
                            </a:rPr>
                            <m:t>𝑛𝑒𝑡</m:t>
                          </m:r>
                        </m:sub>
                      </m:sSub>
                      <m:r>
                        <a:rPr kumimoji="1" lang="en-US" altLang="ko-Kore-KR" b="0" i="1" smtClean="0">
                          <a:latin typeface="Cambria Math" panose="02040503050406030204" pitchFamily="18" charset="0"/>
                          <a:ea typeface="Cambria Math" panose="02040503050406030204" pitchFamily="18" charset="0"/>
                        </a:rPr>
                        <m:t>+</m:t>
                      </m:r>
                      <m:r>
                        <a:rPr kumimoji="1" lang="en-US" altLang="ko-Kore-KR" b="0" i="1" strike="sngStrike" smtClean="0">
                          <a:latin typeface="Cambria Math" panose="02040503050406030204" pitchFamily="18" charset="0"/>
                          <a:ea typeface="Cambria Math" panose="02040503050406030204" pitchFamily="18" charset="0"/>
                        </a:rPr>
                        <m:t>𝑟𝑒𝑠𝑖𝑑𝑢𝑎𝑙𝑠</m:t>
                      </m:r>
                    </m:oMath>
                  </m:oMathPara>
                </a14:m>
                <a:endParaRPr kumimoji="1" lang="ko-Kore-KR" altLang="en-US" strike="sngStrike" dirty="0"/>
              </a:p>
            </p:txBody>
          </p:sp>
        </mc:Choice>
        <mc:Fallback xmlns="">
          <p:sp>
            <p:nvSpPr>
              <p:cNvPr id="2" name="TextBox 1">
                <a:extLst>
                  <a:ext uri="{FF2B5EF4-FFF2-40B4-BE49-F238E27FC236}">
                    <a16:creationId xmlns:a16="http://schemas.microsoft.com/office/drawing/2014/main" id="{C466E70C-B837-F6BF-C96E-471F44D508B9}"/>
                  </a:ext>
                </a:extLst>
              </p:cNvPr>
              <p:cNvSpPr txBox="1">
                <a:spLocks noRot="1" noChangeAspect="1" noMove="1" noResize="1" noEditPoints="1" noAdjustHandles="1" noChangeArrowheads="1" noChangeShapeType="1" noTextEdit="1"/>
              </p:cNvSpPr>
              <p:nvPr/>
            </p:nvSpPr>
            <p:spPr>
              <a:xfrm>
                <a:off x="340780" y="260717"/>
                <a:ext cx="3386312" cy="526683"/>
              </a:xfrm>
              <a:prstGeom prst="rect">
                <a:avLst/>
              </a:prstGeom>
              <a:blipFill>
                <a:blip r:embed="rId2"/>
                <a:stretch>
                  <a:fillRect l="-1119" t="-2381" r="-1119" b="-16667"/>
                </a:stretch>
              </a:blipFill>
            </p:spPr>
            <p:txBody>
              <a:bodyPr/>
              <a:lstStyle/>
              <a:p>
                <a:r>
                  <a:rPr lang="ko-Kore-KR" altLang="en-US">
                    <a:noFill/>
                  </a:rPr>
                  <a:t> </a:t>
                </a:r>
              </a:p>
            </p:txBody>
          </p:sp>
        </mc:Fallback>
      </mc:AlternateContent>
      <p:sp>
        <p:nvSpPr>
          <p:cNvPr id="5" name="TextBox 4">
            <a:extLst>
              <a:ext uri="{FF2B5EF4-FFF2-40B4-BE49-F238E27FC236}">
                <a16:creationId xmlns:a16="http://schemas.microsoft.com/office/drawing/2014/main" id="{0A02A81D-EF10-A8BA-487B-80AAD919CBB3}"/>
              </a:ext>
            </a:extLst>
          </p:cNvPr>
          <p:cNvSpPr txBox="1"/>
          <p:nvPr/>
        </p:nvSpPr>
        <p:spPr>
          <a:xfrm>
            <a:off x="4485269" y="232271"/>
            <a:ext cx="8900160" cy="923330"/>
          </a:xfrm>
          <a:prstGeom prst="rect">
            <a:avLst/>
          </a:prstGeom>
          <a:noFill/>
        </p:spPr>
        <p:txBody>
          <a:bodyPr wrap="square">
            <a:spAutoFit/>
          </a:bodyPr>
          <a:lstStyle/>
          <a:p>
            <a:r>
              <a:rPr kumimoji="1" lang="en-US" altLang="ko-Kore-KR" dirty="0"/>
              <a:t>Residuals include…</a:t>
            </a:r>
          </a:p>
          <a:p>
            <a:pPr marL="285750" indent="-285750">
              <a:buFont typeface="Arial" panose="020B0604020202020204" pitchFamily="34" charset="0"/>
              <a:buChar char="•"/>
            </a:pPr>
            <a:r>
              <a:rPr kumimoji="1" lang="en-US" altLang="ko-Kore-KR" dirty="0"/>
              <a:t>Vertical mixing related to the entrainment and/or convection </a:t>
            </a:r>
          </a:p>
          <a:p>
            <a:pPr marL="285750" indent="-285750">
              <a:buFont typeface="Arial" panose="020B0604020202020204" pitchFamily="34" charset="0"/>
              <a:buChar char="•"/>
            </a:pPr>
            <a:r>
              <a:rPr kumimoji="1" lang="en-US" altLang="ko-Kore-KR" dirty="0"/>
              <a:t>Diffusion</a:t>
            </a:r>
            <a:endParaRPr kumimoji="1" lang="ko-Kore-KR"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9DFC1F-8411-3C12-FE01-CEB131A862AA}"/>
                  </a:ext>
                </a:extLst>
              </p:cNvPr>
              <p:cNvSpPr txBox="1"/>
              <p:nvPr/>
            </p:nvSpPr>
            <p:spPr>
              <a:xfrm>
                <a:off x="290534" y="1445393"/>
                <a:ext cx="3180080" cy="3699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𝑇</m:t>
                      </m:r>
                      <m:r>
                        <a:rPr kumimoji="1" lang="en-US" altLang="ko-Kore-KR" b="0" i="1" smtClean="0">
                          <a:latin typeface="Cambria Math" panose="02040503050406030204" pitchFamily="18" charset="0"/>
                        </a:rPr>
                        <m:t>=</m:t>
                      </m:r>
                      <m:d>
                        <m:dPr>
                          <m:begChr m:val="["/>
                          <m:endChr m:val="]"/>
                          <m:ctrlPr>
                            <a:rPr kumimoji="1" lang="en-US" altLang="ko-Kore-KR" b="0" i="1" smtClean="0">
                              <a:latin typeface="Cambria Math" panose="02040503050406030204" pitchFamily="18" charset="0"/>
                            </a:rPr>
                          </m:ctrlPr>
                        </m:dPr>
                        <m:e>
                          <m:r>
                            <a:rPr kumimoji="1" lang="en-US" altLang="ko-Kore-KR" b="0" i="1" smtClean="0">
                              <a:latin typeface="Cambria Math" panose="02040503050406030204" pitchFamily="18" charset="0"/>
                            </a:rPr>
                            <m:t>−</m:t>
                          </m:r>
                          <m:acc>
                            <m:accPr>
                              <m:chr m:val="̅"/>
                              <m:ctrlPr>
                                <a:rPr kumimoji="1" lang="en-US" altLang="ko-Kore-KR" b="0" i="1" smtClean="0">
                                  <a:latin typeface="Cambria Math" panose="02040503050406030204" pitchFamily="18" charset="0"/>
                                  <a:ea typeface="Cambria Math" panose="02040503050406030204" pitchFamily="18" charset="0"/>
                                </a:rPr>
                              </m:ctrlPr>
                            </m:accPr>
                            <m:e>
                              <m:r>
                                <a:rPr kumimoji="1" lang="en-US" altLang="ko-Kore-KR" b="1" i="1" smtClean="0">
                                  <a:latin typeface="Cambria Math" panose="02040503050406030204" pitchFamily="18" charset="0"/>
                                </a:rPr>
                                <m:t>𝑽</m:t>
                              </m:r>
                              <m:r>
                                <a:rPr kumimoji="1" lang="en-US" altLang="ko-Kore-KR" i="1" smtClean="0">
                                  <a:latin typeface="Cambria Math" panose="02040503050406030204" pitchFamily="18" charset="0"/>
                                  <a:ea typeface="Cambria Math" panose="02040503050406030204" pitchFamily="18" charset="0"/>
                                </a:rPr>
                                <m:t>∙</m:t>
                              </m:r>
                              <m:r>
                                <a:rPr kumimoji="1" lang="en-US" altLang="ko-Kore-KR" b="1"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𝑇</m:t>
                              </m:r>
                            </m:e>
                          </m:acc>
                          <m:r>
                            <a:rPr kumimoji="1" lang="en-US" altLang="ko-Kore-KR" b="0" i="1" smtClean="0">
                              <a:latin typeface="Cambria Math" panose="02040503050406030204" pitchFamily="18" charset="0"/>
                              <a:ea typeface="Cambria Math" panose="02040503050406030204" pitchFamily="18" charset="0"/>
                            </a:rPr>
                            <m:t>+</m:t>
                          </m:r>
                          <m:acc>
                            <m:accPr>
                              <m:chr m:val="̅"/>
                              <m:ctrlPr>
                                <a:rPr kumimoji="1" lang="en-US" altLang="ko-Kore-KR" b="0" i="1" smtClean="0">
                                  <a:latin typeface="Cambria Math" panose="02040503050406030204" pitchFamily="18" charset="0"/>
                                  <a:ea typeface="Cambria Math" panose="02040503050406030204" pitchFamily="18" charset="0"/>
                                </a:rPr>
                              </m:ctrlPr>
                            </m:accPr>
                            <m:e>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𝑄</m:t>
                                  </m:r>
                                </m:e>
                                <m:sub>
                                  <m:r>
                                    <a:rPr kumimoji="1" lang="en-US" altLang="ko-Kore-KR" b="0" i="1" smtClean="0">
                                      <a:latin typeface="Cambria Math" panose="02040503050406030204" pitchFamily="18" charset="0"/>
                                      <a:ea typeface="Cambria Math" panose="02040503050406030204" pitchFamily="18" charset="0"/>
                                    </a:rPr>
                                    <m:t>𝑛𝑒𝑡</m:t>
                                  </m:r>
                                </m:sub>
                              </m:sSub>
                            </m:e>
                          </m:acc>
                        </m:e>
                      </m:d>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𝑡</m:t>
                      </m:r>
                    </m:oMath>
                  </m:oMathPara>
                </a14:m>
                <a:endParaRPr lang="ko-Kore-KR" altLang="en-US" dirty="0"/>
              </a:p>
            </p:txBody>
          </p:sp>
        </mc:Choice>
        <mc:Fallback xmlns="">
          <p:sp>
            <p:nvSpPr>
              <p:cNvPr id="9" name="TextBox 8">
                <a:extLst>
                  <a:ext uri="{FF2B5EF4-FFF2-40B4-BE49-F238E27FC236}">
                    <a16:creationId xmlns:a16="http://schemas.microsoft.com/office/drawing/2014/main" id="{319DFC1F-8411-3C12-FE01-CEB131A862AA}"/>
                  </a:ext>
                </a:extLst>
              </p:cNvPr>
              <p:cNvSpPr txBox="1">
                <a:spLocks noRot="1" noChangeAspect="1" noMove="1" noResize="1" noEditPoints="1" noAdjustHandles="1" noChangeArrowheads="1" noChangeShapeType="1" noTextEdit="1"/>
              </p:cNvSpPr>
              <p:nvPr/>
            </p:nvSpPr>
            <p:spPr>
              <a:xfrm>
                <a:off x="290534" y="1445393"/>
                <a:ext cx="3180080" cy="369909"/>
              </a:xfrm>
              <a:prstGeom prst="rect">
                <a:avLst/>
              </a:prstGeom>
              <a:blipFill>
                <a:blip r:embed="rId3"/>
                <a:stretch>
                  <a:fillRect b="-3226"/>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436F95-6DD1-FDE6-9F08-8F5CDC7B1198}"/>
                  </a:ext>
                </a:extLst>
              </p:cNvPr>
              <p:cNvSpPr txBox="1"/>
              <p:nvPr/>
            </p:nvSpPr>
            <p:spPr>
              <a:xfrm>
                <a:off x="0" y="2337223"/>
                <a:ext cx="4058500" cy="92531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ko-Kore-KR" b="0" i="1" smtClean="0">
                          <a:latin typeface="Cambria Math" panose="02040503050406030204" pitchFamily="18" charset="0"/>
                        </a:rPr>
                        <m:t>−</m:t>
                      </m:r>
                      <m:acc>
                        <m:accPr>
                          <m:chr m:val="̅"/>
                          <m:ctrlPr>
                            <a:rPr kumimoji="1" lang="en-US" altLang="ko-Kore-KR" b="0" i="1" smtClean="0">
                              <a:latin typeface="Cambria Math" panose="02040503050406030204" pitchFamily="18" charset="0"/>
                              <a:ea typeface="Cambria Math" panose="02040503050406030204" pitchFamily="18" charset="0"/>
                            </a:rPr>
                          </m:ctrlPr>
                        </m:accPr>
                        <m:e>
                          <m:r>
                            <a:rPr kumimoji="1" lang="en-US" altLang="ko-Kore-KR" b="1" i="1" smtClean="0">
                              <a:latin typeface="Cambria Math" panose="02040503050406030204" pitchFamily="18" charset="0"/>
                            </a:rPr>
                            <m:t>𝑽</m:t>
                          </m:r>
                          <m:r>
                            <a:rPr kumimoji="1" lang="en-US" altLang="ko-Kore-KR" i="1" smtClean="0">
                              <a:latin typeface="Cambria Math" panose="02040503050406030204" pitchFamily="18" charset="0"/>
                              <a:ea typeface="Cambria Math" panose="02040503050406030204" pitchFamily="18" charset="0"/>
                            </a:rPr>
                            <m:t>∙</m:t>
                          </m:r>
                          <m:r>
                            <a:rPr kumimoji="1" lang="en-US" altLang="ko-Kore-KR" b="1"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𝑇</m:t>
                          </m:r>
                        </m:e>
                      </m:acc>
                      <m:r>
                        <a:rPr kumimoji="1" lang="en-US" altLang="ko-Kore-KR" b="0" i="1" smtClean="0">
                          <a:latin typeface="Cambria Math" panose="02040503050406030204" pitchFamily="18" charset="0"/>
                          <a:ea typeface="Cambria Math" panose="02040503050406030204" pitchFamily="18" charset="0"/>
                        </a:rPr>
                        <m:t>+</m:t>
                      </m:r>
                      <m:acc>
                        <m:accPr>
                          <m:chr m:val="̅"/>
                          <m:ctrlPr>
                            <a:rPr kumimoji="1" lang="en-US" altLang="ko-Kore-KR" b="0" i="1" smtClean="0">
                              <a:latin typeface="Cambria Math" panose="02040503050406030204" pitchFamily="18" charset="0"/>
                              <a:ea typeface="Cambria Math" panose="02040503050406030204" pitchFamily="18" charset="0"/>
                            </a:rPr>
                          </m:ctrlPr>
                        </m:accPr>
                        <m:e>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𝑄</m:t>
                              </m:r>
                            </m:e>
                            <m:sub>
                              <m:r>
                                <a:rPr kumimoji="1" lang="en-US" altLang="ko-Kore-KR" b="0" i="1" smtClean="0">
                                  <a:latin typeface="Cambria Math" panose="02040503050406030204" pitchFamily="18" charset="0"/>
                                  <a:ea typeface="Cambria Math" panose="02040503050406030204" pitchFamily="18" charset="0"/>
                                </a:rPr>
                                <m:t>𝑛𝑒𝑡</m:t>
                              </m:r>
                            </m:sub>
                          </m:sSub>
                        </m:e>
                      </m:acc>
                      <m:r>
                        <a:rPr kumimoji="1" lang="en-US" altLang="ko-Kore-KR" b="0" i="1" smtClean="0">
                          <a:latin typeface="Cambria Math" panose="02040503050406030204" pitchFamily="18" charset="0"/>
                          <a:ea typeface="Cambria Math" panose="02040503050406030204" pitchFamily="18" charset="0"/>
                        </a:rPr>
                        <m:t>=0</m:t>
                      </m:r>
                    </m:oMath>
                  </m:oMathPara>
                </a14:m>
                <a:endParaRPr lang="en-US" altLang="ko-Kore-KR" dirty="0"/>
              </a:p>
              <a:p>
                <a:pPr algn="ctr"/>
                <a:r>
                  <a:rPr lang="en-US" altLang="ko-Kore-KR" dirty="0"/>
                  <a:t>or,</a:t>
                </a:r>
              </a:p>
              <a:p>
                <a:pPr algn="ctr"/>
                <a14:m>
                  <m:oMathPara xmlns:m="http://schemas.openxmlformats.org/officeDocument/2006/math">
                    <m:oMathParaPr>
                      <m:jc m:val="centerGroup"/>
                    </m:oMathParaPr>
                    <m:oMath xmlns:m="http://schemas.openxmlformats.org/officeDocument/2006/math">
                      <m:r>
                        <a:rPr kumimoji="1" lang="en-US" altLang="ko-Kore-KR" b="0" i="1" smtClean="0">
                          <a:latin typeface="Cambria Math" panose="02040503050406030204" pitchFamily="18" charset="0"/>
                        </a:rPr>
                        <m:t>−</m:t>
                      </m:r>
                      <m:acc>
                        <m:accPr>
                          <m:chr m:val="̅"/>
                          <m:ctrlPr>
                            <a:rPr kumimoji="1" lang="en-US" altLang="ko-Kore-KR" b="0" i="1" smtClean="0">
                              <a:latin typeface="Cambria Math" panose="02040503050406030204" pitchFamily="18" charset="0"/>
                              <a:ea typeface="Cambria Math" panose="02040503050406030204" pitchFamily="18" charset="0"/>
                            </a:rPr>
                          </m:ctrlPr>
                        </m:accPr>
                        <m:e>
                          <m:r>
                            <a:rPr kumimoji="1" lang="en-US" altLang="ko-Kore-KR" b="1" i="1" smtClean="0">
                              <a:latin typeface="Cambria Math" panose="02040503050406030204" pitchFamily="18" charset="0"/>
                            </a:rPr>
                            <m:t>𝑽</m:t>
                          </m:r>
                        </m:e>
                      </m:acc>
                      <m:r>
                        <a:rPr kumimoji="1" lang="en-US" altLang="ko-Kore-KR" i="1" smtClean="0">
                          <a:latin typeface="Cambria Math" panose="02040503050406030204" pitchFamily="18" charset="0"/>
                          <a:ea typeface="Cambria Math" panose="02040503050406030204" pitchFamily="18" charset="0"/>
                        </a:rPr>
                        <m:t>∙</m:t>
                      </m:r>
                      <m:r>
                        <a:rPr kumimoji="1" lang="en-US" altLang="ko-Kore-KR" b="1" i="1" smtClean="0">
                          <a:latin typeface="Cambria Math" panose="02040503050406030204" pitchFamily="18" charset="0"/>
                          <a:ea typeface="Cambria Math" panose="02040503050406030204" pitchFamily="18" charset="0"/>
                        </a:rPr>
                        <m:t>𝜵</m:t>
                      </m:r>
                      <m:acc>
                        <m:accPr>
                          <m:chr m:val="̅"/>
                          <m:ctrlPr>
                            <a:rPr kumimoji="1" lang="en-US" altLang="ko-Kore-KR" b="1" i="1" smtClean="0">
                              <a:latin typeface="Cambria Math" panose="02040503050406030204" pitchFamily="18" charset="0"/>
                              <a:ea typeface="Cambria Math" panose="02040503050406030204" pitchFamily="18" charset="0"/>
                            </a:rPr>
                          </m:ctrlPr>
                        </m:accPr>
                        <m:e>
                          <m:r>
                            <a:rPr kumimoji="1" lang="en-US" altLang="ko-Kore-KR" b="0" i="1" smtClean="0">
                              <a:latin typeface="Cambria Math" panose="02040503050406030204" pitchFamily="18" charset="0"/>
                              <a:ea typeface="Cambria Math" panose="02040503050406030204" pitchFamily="18" charset="0"/>
                            </a:rPr>
                            <m:t>𝑇</m:t>
                          </m:r>
                        </m:e>
                      </m:acc>
                      <m:r>
                        <a:rPr kumimoji="1" lang="en-US" altLang="ko-Kore-KR" b="0" i="1" smtClean="0">
                          <a:latin typeface="Cambria Math" panose="02040503050406030204" pitchFamily="18" charset="0"/>
                        </a:rPr>
                        <m:t>−</m:t>
                      </m:r>
                      <m:acc>
                        <m:accPr>
                          <m:chr m:val="̅"/>
                          <m:ctrlPr>
                            <a:rPr kumimoji="1" lang="en-US" altLang="ko-Kore-KR" b="0" i="1" smtClean="0">
                              <a:latin typeface="Cambria Math" panose="02040503050406030204" pitchFamily="18" charset="0"/>
                            </a:rPr>
                          </m:ctrlPr>
                        </m:accPr>
                        <m:e>
                          <m:sSup>
                            <m:sSupPr>
                              <m:ctrlPr>
                                <a:rPr kumimoji="1" lang="en-US" altLang="ko-Kore-KR" b="0" i="1" smtClean="0">
                                  <a:latin typeface="Cambria Math" panose="02040503050406030204" pitchFamily="18" charset="0"/>
                                </a:rPr>
                              </m:ctrlPr>
                            </m:sSupPr>
                            <m:e>
                              <m:r>
                                <a:rPr kumimoji="1" lang="en-US" altLang="ko-Kore-KR" b="1" i="1" smtClean="0">
                                  <a:latin typeface="Cambria Math" panose="02040503050406030204" pitchFamily="18" charset="0"/>
                                </a:rPr>
                                <m:t>𝑽</m:t>
                              </m:r>
                            </m:e>
                            <m:sup>
                              <m:r>
                                <a:rPr kumimoji="1" lang="en-US" altLang="ko-Kore-KR" b="0" i="1" smtClean="0">
                                  <a:latin typeface="Cambria Math" panose="02040503050406030204" pitchFamily="18" charset="0"/>
                                </a:rPr>
                                <m:t>′</m:t>
                              </m:r>
                            </m:sup>
                          </m:sSup>
                          <m:r>
                            <a:rPr kumimoji="1" lang="en-US" altLang="ko-Kore-KR" i="1" smtClean="0">
                              <a:latin typeface="Cambria Math" panose="02040503050406030204" pitchFamily="18" charset="0"/>
                              <a:ea typeface="Cambria Math" panose="02040503050406030204" pitchFamily="18" charset="0"/>
                            </a:rPr>
                            <m:t>∙</m:t>
                          </m:r>
                          <m:r>
                            <a:rPr kumimoji="1" lang="en-US" altLang="ko-Kore-KR" b="1" i="1" smtClean="0">
                              <a:latin typeface="Cambria Math" panose="02040503050406030204" pitchFamily="18" charset="0"/>
                              <a:ea typeface="Cambria Math" panose="02040503050406030204" pitchFamily="18" charset="0"/>
                            </a:rPr>
                            <m:t>𝜵</m:t>
                          </m:r>
                          <m:sSup>
                            <m:sSupPr>
                              <m:ctrlPr>
                                <a:rPr kumimoji="1" lang="en-US" altLang="ko-Kore-KR" b="0" i="1" smtClean="0">
                                  <a:latin typeface="Cambria Math" panose="02040503050406030204" pitchFamily="18" charset="0"/>
                                  <a:ea typeface="Cambria Math" panose="02040503050406030204" pitchFamily="18" charset="0"/>
                                </a:rPr>
                              </m:ctrlPr>
                            </m:sSupPr>
                            <m:e>
                              <m:r>
                                <a:rPr kumimoji="1" lang="en-US" altLang="ko-Kore-KR" b="0" i="1" smtClean="0">
                                  <a:latin typeface="Cambria Math" panose="02040503050406030204" pitchFamily="18" charset="0"/>
                                  <a:ea typeface="Cambria Math" panose="02040503050406030204" pitchFamily="18" charset="0"/>
                                </a:rPr>
                                <m:t>𝑇</m:t>
                              </m:r>
                            </m:e>
                            <m:sup>
                              <m:r>
                                <a:rPr kumimoji="1" lang="en-US" altLang="ko-Kore-KR" b="0" i="1" smtClean="0">
                                  <a:latin typeface="Cambria Math" panose="02040503050406030204" pitchFamily="18" charset="0"/>
                                  <a:ea typeface="Cambria Math" panose="02040503050406030204" pitchFamily="18" charset="0"/>
                                </a:rPr>
                                <m:t>′</m:t>
                              </m:r>
                            </m:sup>
                          </m:sSup>
                        </m:e>
                      </m:acc>
                      <m:r>
                        <a:rPr kumimoji="1" lang="en-US" altLang="ko-Kore-KR" b="0" i="1" smtClean="0">
                          <a:latin typeface="Cambria Math" panose="02040503050406030204" pitchFamily="18" charset="0"/>
                          <a:ea typeface="Cambria Math" panose="02040503050406030204" pitchFamily="18" charset="0"/>
                        </a:rPr>
                        <m:t>+</m:t>
                      </m:r>
                      <m:acc>
                        <m:accPr>
                          <m:chr m:val="̅"/>
                          <m:ctrlPr>
                            <a:rPr kumimoji="1" lang="en-US" altLang="ko-Kore-KR" b="0" i="1" smtClean="0">
                              <a:latin typeface="Cambria Math" panose="02040503050406030204" pitchFamily="18" charset="0"/>
                              <a:ea typeface="Cambria Math" panose="02040503050406030204" pitchFamily="18" charset="0"/>
                            </a:rPr>
                          </m:ctrlPr>
                        </m:accPr>
                        <m:e>
                          <m:r>
                            <a:rPr kumimoji="1" lang="en-US" altLang="ko-Kore-KR" b="0" i="1" smtClean="0">
                              <a:latin typeface="Cambria Math" panose="02040503050406030204" pitchFamily="18" charset="0"/>
                              <a:ea typeface="Cambria Math" panose="02040503050406030204" pitchFamily="18" charset="0"/>
                            </a:rPr>
                            <m:t>𝑄𝑛𝑒𝑡</m:t>
                          </m:r>
                        </m:e>
                      </m:acc>
                      <m:r>
                        <a:rPr kumimoji="1" lang="en-US" altLang="ko-Kore-KR" b="0" i="1" smtClean="0">
                          <a:latin typeface="Cambria Math" panose="02040503050406030204" pitchFamily="18" charset="0"/>
                          <a:ea typeface="Cambria Math" panose="02040503050406030204" pitchFamily="18" charset="0"/>
                        </a:rPr>
                        <m:t>=0</m:t>
                      </m:r>
                    </m:oMath>
                  </m:oMathPara>
                </a14:m>
                <a:endParaRPr lang="ko-Kore-KR" altLang="en-US" dirty="0"/>
              </a:p>
            </p:txBody>
          </p:sp>
        </mc:Choice>
        <mc:Fallback xmlns="">
          <p:sp>
            <p:nvSpPr>
              <p:cNvPr id="10" name="TextBox 9">
                <a:extLst>
                  <a:ext uri="{FF2B5EF4-FFF2-40B4-BE49-F238E27FC236}">
                    <a16:creationId xmlns:a16="http://schemas.microsoft.com/office/drawing/2014/main" id="{3F436F95-6DD1-FDE6-9F08-8F5CDC7B1198}"/>
                  </a:ext>
                </a:extLst>
              </p:cNvPr>
              <p:cNvSpPr txBox="1">
                <a:spLocks noRot="1" noChangeAspect="1" noMove="1" noResize="1" noEditPoints="1" noAdjustHandles="1" noChangeArrowheads="1" noChangeShapeType="1" noTextEdit="1"/>
              </p:cNvSpPr>
              <p:nvPr/>
            </p:nvSpPr>
            <p:spPr>
              <a:xfrm>
                <a:off x="0" y="2337223"/>
                <a:ext cx="4058500" cy="925318"/>
              </a:xfrm>
              <a:prstGeom prst="rect">
                <a:avLst/>
              </a:prstGeom>
              <a:blipFill>
                <a:blip r:embed="rId4"/>
                <a:stretch>
                  <a:fillRect b="-2703"/>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EAC84C-9D2D-D86A-805D-57E530D356DC}"/>
                  </a:ext>
                </a:extLst>
              </p:cNvPr>
              <p:cNvSpPr txBox="1"/>
              <p:nvPr/>
            </p:nvSpPr>
            <p:spPr>
              <a:xfrm>
                <a:off x="1213808" y="1873463"/>
                <a:ext cx="2429448" cy="369332"/>
              </a:xfrm>
              <a:prstGeom prst="rect">
                <a:avLst/>
              </a:prstGeom>
              <a:noFill/>
            </p:spPr>
            <p:txBody>
              <a:bodyPr wrap="none" rtlCol="0">
                <a:spAutoFit/>
              </a:bodyPr>
              <a:lstStyle/>
              <a:p>
                <a:r>
                  <a:rPr kumimoji="1" lang="en-US" altLang="ko-Kore-KR" dirty="0"/>
                  <a:t>As </a:t>
                </a:r>
                <a14:m>
                  <m:oMath xmlns:m="http://schemas.openxmlformats.org/officeDocument/2006/math">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𝑡</m:t>
                    </m:r>
                    <m:r>
                      <a:rPr kumimoji="1" lang="en-US" altLang="ko-Kore-KR" b="0" i="1" smtClean="0">
                        <a:latin typeface="Cambria Math" panose="02040503050406030204" pitchFamily="18" charset="0"/>
                        <a:ea typeface="Cambria Math" panose="02040503050406030204" pitchFamily="18" charset="0"/>
                      </a:rPr>
                      <m:t>→∞</m:t>
                    </m:r>
                  </m:oMath>
                </a14:m>
                <a:r>
                  <a:rPr kumimoji="1" lang="en-US" altLang="ko-Kore-KR" dirty="0"/>
                  <a:t> (or 40-year),</a:t>
                </a:r>
                <a:endParaRPr kumimoji="1" lang="ko-Kore-KR" altLang="en-US" dirty="0"/>
              </a:p>
            </p:txBody>
          </p:sp>
        </mc:Choice>
        <mc:Fallback xmlns="">
          <p:sp>
            <p:nvSpPr>
              <p:cNvPr id="11" name="TextBox 10">
                <a:extLst>
                  <a:ext uri="{FF2B5EF4-FFF2-40B4-BE49-F238E27FC236}">
                    <a16:creationId xmlns:a16="http://schemas.microsoft.com/office/drawing/2014/main" id="{50EAC84C-9D2D-D86A-805D-57E530D356DC}"/>
                  </a:ext>
                </a:extLst>
              </p:cNvPr>
              <p:cNvSpPr txBox="1">
                <a:spLocks noRot="1" noChangeAspect="1" noMove="1" noResize="1" noEditPoints="1" noAdjustHandles="1" noChangeArrowheads="1" noChangeShapeType="1" noTextEdit="1"/>
              </p:cNvSpPr>
              <p:nvPr/>
            </p:nvSpPr>
            <p:spPr>
              <a:xfrm>
                <a:off x="1213808" y="1873463"/>
                <a:ext cx="2429448" cy="369332"/>
              </a:xfrm>
              <a:prstGeom prst="rect">
                <a:avLst/>
              </a:prstGeom>
              <a:blipFill>
                <a:blip r:embed="rId5"/>
                <a:stretch>
                  <a:fillRect l="-2073" t="-6667" r="-518" b="-26667"/>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91DD62-F09B-BD89-3F43-82DE889A9A31}"/>
                  </a:ext>
                </a:extLst>
              </p:cNvPr>
              <p:cNvSpPr txBox="1"/>
              <p:nvPr/>
            </p:nvSpPr>
            <p:spPr>
              <a:xfrm>
                <a:off x="128726" y="3523365"/>
                <a:ext cx="4339948" cy="95615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nary>
                        <m:naryPr>
                          <m:limLoc m:val="undOvr"/>
                          <m:ctrlPr>
                            <a:rPr kumimoji="1" lang="en-US" altLang="ko-Kore-KR" b="0" i="1" smtClean="0">
                              <a:latin typeface="Cambria Math" panose="02040503050406030204" pitchFamily="18" charset="0"/>
                            </a:rPr>
                          </m:ctrlPr>
                        </m:naryPr>
                        <m:sub>
                          <m:r>
                            <m:rPr>
                              <m:brk m:alnAt="24"/>
                            </m:rPr>
                            <a:rPr kumimoji="1" lang="en-US" altLang="ko-Kore-KR" b="0" i="1" smtClean="0">
                              <a:latin typeface="Cambria Math" panose="02040503050406030204" pitchFamily="18" charset="0"/>
                            </a:rPr>
                            <m:t>𝑃</m:t>
                          </m:r>
                          <m:r>
                            <a:rPr kumimoji="1" lang="en-US" altLang="ko-Kore-KR" b="0" i="1" smtClean="0">
                              <a:latin typeface="Cambria Math" panose="02040503050406030204" pitchFamily="18" charset="0"/>
                            </a:rPr>
                            <m:t>3</m:t>
                          </m:r>
                        </m:sub>
                        <m:sup/>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rPr>
                                <m:t>−</m:t>
                              </m:r>
                              <m:acc>
                                <m:accPr>
                                  <m:chr m:val="̅"/>
                                  <m:ctrlPr>
                                    <a:rPr kumimoji="1" lang="en-US" altLang="ko-Kore-KR" i="1">
                                      <a:latin typeface="Cambria Math" panose="02040503050406030204" pitchFamily="18" charset="0"/>
                                      <a:ea typeface="Cambria Math" panose="02040503050406030204" pitchFamily="18" charset="0"/>
                                    </a:rPr>
                                  </m:ctrlPr>
                                </m:accPr>
                                <m:e>
                                  <m:r>
                                    <a:rPr kumimoji="1" lang="en-US" altLang="ko-Kore-KR" b="1" i="1">
                                      <a:latin typeface="Cambria Math" panose="02040503050406030204" pitchFamily="18" charset="0"/>
                                    </a:rPr>
                                    <m:t>𝑽</m:t>
                                  </m:r>
                                </m:e>
                              </m:acc>
                              <m:r>
                                <a:rPr kumimoji="1" lang="en-US" altLang="ko-Kore-KR" i="1">
                                  <a:latin typeface="Cambria Math" panose="02040503050406030204" pitchFamily="18" charset="0"/>
                                  <a:ea typeface="Cambria Math" panose="02040503050406030204" pitchFamily="18" charset="0"/>
                                </a:rPr>
                                <m:t>∙</m:t>
                              </m:r>
                              <m:r>
                                <a:rPr kumimoji="1" lang="en-US" altLang="ko-Kore-KR" b="1"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𝑇</m:t>
                              </m:r>
                              <m:r>
                                <a:rPr kumimoji="1" lang="en-US" altLang="ko-Kore-KR" i="1">
                                  <a:latin typeface="Cambria Math" panose="02040503050406030204" pitchFamily="18" charset="0"/>
                                  <a:ea typeface="Cambria Math" panose="02040503050406030204" pitchFamily="18" charset="0"/>
                                </a:rPr>
                                <m:t>′−</m:t>
                              </m:r>
                              <m:sSup>
                                <m:sSupPr>
                                  <m:ctrlPr>
                                    <a:rPr kumimoji="1" lang="en-US" altLang="ko-Kore-KR" i="1">
                                      <a:latin typeface="Cambria Math" panose="02040503050406030204" pitchFamily="18" charset="0"/>
                                    </a:rPr>
                                  </m:ctrlPr>
                                </m:sSupPr>
                                <m:e>
                                  <m:r>
                                    <a:rPr kumimoji="1" lang="en-US" altLang="ko-Kore-KR" b="1" i="1">
                                      <a:latin typeface="Cambria Math" panose="02040503050406030204" pitchFamily="18" charset="0"/>
                                    </a:rPr>
                                    <m:t>𝑽</m:t>
                                  </m:r>
                                </m:e>
                                <m:sup>
                                  <m:r>
                                    <a:rPr kumimoji="1" lang="en-US" altLang="ko-Kore-KR" i="1">
                                      <a:latin typeface="Cambria Math" panose="02040503050406030204" pitchFamily="18" charset="0"/>
                                    </a:rPr>
                                    <m:t>′</m:t>
                                  </m:r>
                                </m:sup>
                              </m:sSup>
                              <m:r>
                                <a:rPr kumimoji="1" lang="en-US" altLang="ko-Kore-KR" i="1">
                                  <a:latin typeface="Cambria Math" panose="02040503050406030204" pitchFamily="18" charset="0"/>
                                  <a:ea typeface="Cambria Math" panose="02040503050406030204" pitchFamily="18" charset="0"/>
                                </a:rPr>
                                <m:t>∙</m:t>
                              </m:r>
                              <m:r>
                                <a:rPr kumimoji="1" lang="en-US" altLang="ko-Kore-KR" b="1" i="1">
                                  <a:latin typeface="Cambria Math" panose="02040503050406030204" pitchFamily="18" charset="0"/>
                                  <a:ea typeface="Cambria Math" panose="02040503050406030204" pitchFamily="18" charset="0"/>
                                </a:rPr>
                                <m:t>𝜵</m:t>
                              </m:r>
                              <m:acc>
                                <m:accPr>
                                  <m:chr m:val="̅"/>
                                  <m:ctrlPr>
                                    <a:rPr kumimoji="1" lang="en-US" altLang="ko-Kore-KR" i="1">
                                      <a:latin typeface="Cambria Math" panose="02040503050406030204" pitchFamily="18" charset="0"/>
                                    </a:rPr>
                                  </m:ctrlPr>
                                </m:accPr>
                                <m:e>
                                  <m:r>
                                    <a:rPr kumimoji="1" lang="en-US" altLang="ko-Kore-KR" i="1">
                                      <a:latin typeface="Cambria Math" panose="02040503050406030204" pitchFamily="18" charset="0"/>
                                      <a:ea typeface="Cambria Math" panose="02040503050406030204" pitchFamily="18" charset="0"/>
                                    </a:rPr>
                                    <m:t>𝑇</m:t>
                                  </m:r>
                                </m:e>
                              </m:acc>
                              <m:r>
                                <a:rPr kumimoji="1" lang="en-US" altLang="ko-Kore-KR" i="1">
                                  <a:latin typeface="Cambria Math" panose="02040503050406030204" pitchFamily="18" charset="0"/>
                                  <a:ea typeface="Cambria Math" panose="02040503050406030204" pitchFamily="18" charset="0"/>
                                </a:rPr>
                                <m:t>+</m:t>
                              </m:r>
                              <m:sSubSup>
                                <m:sSubSupPr>
                                  <m:ctrlPr>
                                    <a:rPr kumimoji="1" lang="en-US" altLang="ko-Kore-KR" i="1">
                                      <a:latin typeface="Cambria Math" panose="02040503050406030204" pitchFamily="18" charset="0"/>
                                      <a:ea typeface="Cambria Math" panose="02040503050406030204" pitchFamily="18" charset="0"/>
                                    </a:rPr>
                                  </m:ctrlPr>
                                </m:sSubSupPr>
                                <m:e>
                                  <m:r>
                                    <a:rPr kumimoji="1" lang="en-US" altLang="ko-Kore-KR" i="1">
                                      <a:latin typeface="Cambria Math" panose="02040503050406030204" pitchFamily="18" charset="0"/>
                                      <a:ea typeface="Cambria Math" panose="02040503050406030204" pitchFamily="18" charset="0"/>
                                    </a:rPr>
                                    <m:t>𝑄</m:t>
                                  </m:r>
                                </m:e>
                                <m:sub>
                                  <m:r>
                                    <a:rPr kumimoji="1" lang="en-US" altLang="ko-Kore-KR" i="1">
                                      <a:latin typeface="Cambria Math" panose="02040503050406030204" pitchFamily="18" charset="0"/>
                                      <a:ea typeface="Cambria Math" panose="02040503050406030204" pitchFamily="18" charset="0"/>
                                    </a:rPr>
                                    <m:t>𝑛𝑒𝑡</m:t>
                                  </m:r>
                                </m:sub>
                                <m:sup>
                                  <m:r>
                                    <a:rPr kumimoji="1" lang="en-US" altLang="ko-Kore-KR" i="1">
                                      <a:latin typeface="Cambria Math" panose="02040503050406030204" pitchFamily="18" charset="0"/>
                                      <a:ea typeface="Cambria Math" panose="02040503050406030204" pitchFamily="18" charset="0"/>
                                    </a:rPr>
                                    <m:t>′</m:t>
                                  </m:r>
                                </m:sup>
                              </m:sSubSup>
                            </m:e>
                          </m:d>
                        </m:e>
                      </m:nary>
                      <m:r>
                        <a:rPr kumimoji="1" lang="en-US" altLang="ko-Kore-KR" b="0" i="1" smtClean="0">
                          <a:latin typeface="Cambria Math" panose="02040503050406030204" pitchFamily="18" charset="0"/>
                        </a:rPr>
                        <m:t>𝑑𝑡</m:t>
                      </m:r>
                      <m:r>
                        <a:rPr kumimoji="1" lang="en-US" altLang="ko-Kore-KR" b="0" i="1" smtClean="0">
                          <a:latin typeface="Cambria Math" panose="02040503050406030204" pitchFamily="18" charset="0"/>
                          <a:ea typeface="Cambria Math" panose="02040503050406030204" pitchFamily="18" charset="0"/>
                        </a:rPr>
                        <m:t>=</m:t>
                      </m:r>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𝑇</m:t>
                      </m:r>
                    </m:oMath>
                  </m:oMathPara>
                </a14:m>
                <a:endParaRPr lang="ko-Kore-KR" altLang="en-US" dirty="0"/>
              </a:p>
            </p:txBody>
          </p:sp>
        </mc:Choice>
        <mc:Fallback xmlns="">
          <p:sp>
            <p:nvSpPr>
              <p:cNvPr id="12" name="TextBox 11">
                <a:extLst>
                  <a:ext uri="{FF2B5EF4-FFF2-40B4-BE49-F238E27FC236}">
                    <a16:creationId xmlns:a16="http://schemas.microsoft.com/office/drawing/2014/main" id="{DD91DD62-F09B-BD89-3F43-82DE889A9A31}"/>
                  </a:ext>
                </a:extLst>
              </p:cNvPr>
              <p:cNvSpPr txBox="1">
                <a:spLocks noRot="1" noChangeAspect="1" noMove="1" noResize="1" noEditPoints="1" noAdjustHandles="1" noChangeArrowheads="1" noChangeShapeType="1" noTextEdit="1"/>
              </p:cNvSpPr>
              <p:nvPr/>
            </p:nvSpPr>
            <p:spPr>
              <a:xfrm>
                <a:off x="128726" y="3523365"/>
                <a:ext cx="4339948" cy="956159"/>
              </a:xfrm>
              <a:prstGeom prst="rect">
                <a:avLst/>
              </a:prstGeom>
              <a:blipFill>
                <a:blip r:embed="rId6"/>
                <a:stretch>
                  <a:fillRect l="-15789" t="-100000" b="-161842"/>
                </a:stretch>
              </a:blipFill>
            </p:spPr>
            <p:txBody>
              <a:bodyPr/>
              <a:lstStyle/>
              <a:p>
                <a:r>
                  <a:rPr lang="ko-Kore-KR" altLang="en-US">
                    <a:noFill/>
                  </a:rPr>
                  <a:t> </a:t>
                </a:r>
              </a:p>
            </p:txBody>
          </p:sp>
        </mc:Fallback>
      </mc:AlternateContent>
      <p:pic>
        <p:nvPicPr>
          <p:cNvPr id="14" name="그림 13" descr="폰트, 텍스트, 친필, 화이트이(가) 표시된 사진&#10;&#10;자동 생성된 설명">
            <a:extLst>
              <a:ext uri="{FF2B5EF4-FFF2-40B4-BE49-F238E27FC236}">
                <a16:creationId xmlns:a16="http://schemas.microsoft.com/office/drawing/2014/main" id="{D1F94F8E-A2C8-7014-689E-85EFCB108CFD}"/>
              </a:ext>
            </a:extLst>
          </p:cNvPr>
          <p:cNvPicPr>
            <a:picLocks noChangeAspect="1"/>
          </p:cNvPicPr>
          <p:nvPr/>
        </p:nvPicPr>
        <p:blipFill>
          <a:blip r:embed="rId7"/>
          <a:stretch>
            <a:fillRect/>
          </a:stretch>
        </p:blipFill>
        <p:spPr>
          <a:xfrm>
            <a:off x="5906430" y="1765300"/>
            <a:ext cx="3797300" cy="1663700"/>
          </a:xfrm>
          <a:prstGeom prst="rect">
            <a:avLst/>
          </a:prstGeom>
        </p:spPr>
      </p:pic>
      <p:sp>
        <p:nvSpPr>
          <p:cNvPr id="15" name="TextBox 14">
            <a:extLst>
              <a:ext uri="{FF2B5EF4-FFF2-40B4-BE49-F238E27FC236}">
                <a16:creationId xmlns:a16="http://schemas.microsoft.com/office/drawing/2014/main" id="{80B8EF64-AD2E-BC68-6F52-760802EC7007}"/>
              </a:ext>
            </a:extLst>
          </p:cNvPr>
          <p:cNvSpPr txBox="1"/>
          <p:nvPr/>
        </p:nvSpPr>
        <p:spPr>
          <a:xfrm>
            <a:off x="6299447" y="3543824"/>
            <a:ext cx="3846759" cy="646331"/>
          </a:xfrm>
          <a:prstGeom prst="rect">
            <a:avLst/>
          </a:prstGeom>
          <a:noFill/>
        </p:spPr>
        <p:txBody>
          <a:bodyPr wrap="none" rtlCol="0">
            <a:spAutoFit/>
          </a:bodyPr>
          <a:lstStyle/>
          <a:p>
            <a:r>
              <a:rPr kumimoji="1" lang="en-US" altLang="ko-Kore-KR" dirty="0"/>
              <a:t>Residuals from geostrophic current </a:t>
            </a:r>
          </a:p>
          <a:p>
            <a:r>
              <a:rPr kumimoji="1" lang="en-US" altLang="ko-Kore-KR" dirty="0"/>
              <a:t>are considered as “Ekman component”</a:t>
            </a:r>
            <a:endParaRPr kumimoji="1" lang="ko-Kore-KR" altLang="en-US" dirty="0"/>
          </a:p>
        </p:txBody>
      </p:sp>
      <p:sp>
        <p:nvSpPr>
          <p:cNvPr id="3" name="TextBox 2">
            <a:extLst>
              <a:ext uri="{FF2B5EF4-FFF2-40B4-BE49-F238E27FC236}">
                <a16:creationId xmlns:a16="http://schemas.microsoft.com/office/drawing/2014/main" id="{173734D8-6174-8752-3F96-A1D90C06B624}"/>
              </a:ext>
            </a:extLst>
          </p:cNvPr>
          <p:cNvSpPr txBox="1"/>
          <p:nvPr/>
        </p:nvSpPr>
        <p:spPr>
          <a:xfrm>
            <a:off x="171524" y="4915728"/>
            <a:ext cx="8627490" cy="369332"/>
          </a:xfrm>
          <a:prstGeom prst="rect">
            <a:avLst/>
          </a:prstGeom>
          <a:noFill/>
        </p:spPr>
        <p:txBody>
          <a:bodyPr wrap="none" rtlCol="0">
            <a:spAutoFit/>
          </a:bodyPr>
          <a:lstStyle/>
          <a:p>
            <a:r>
              <a:rPr kumimoji="1" lang="en-US" altLang="ko-Kore-KR" dirty="0"/>
              <a:t>As the integration period becomes longer, advection and heat flux will balance each other.</a:t>
            </a:r>
            <a:endParaRPr kumimoji="1" lang="ko-Kore-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A82672C-275F-DCF5-018C-44D35AF52678}"/>
                  </a:ext>
                </a:extLst>
              </p:cNvPr>
              <p:cNvSpPr txBox="1"/>
              <p:nvPr/>
            </p:nvSpPr>
            <p:spPr>
              <a:xfrm>
                <a:off x="178836" y="5536598"/>
                <a:ext cx="5727594" cy="369332"/>
              </a:xfrm>
              <a:prstGeom prst="rect">
                <a:avLst/>
              </a:prstGeom>
              <a:noFill/>
            </p:spPr>
            <p:txBody>
              <a:bodyPr wrap="none" rtlCol="0">
                <a:spAutoFit/>
              </a:bodyPr>
              <a:lstStyle/>
              <a:p>
                <a:r>
                  <a:rPr kumimoji="1" lang="en-US" altLang="ko-Kore-KR" dirty="0"/>
                  <a:t>Based on the monthly SODA 3.4.2 dataset  (0.5</a:t>
                </a:r>
                <a14:m>
                  <m:oMath xmlns:m="http://schemas.openxmlformats.org/officeDocument/2006/math">
                    <m:r>
                      <a:rPr kumimoji="1" lang="en-US" altLang="ko-Kore-KR" i="1" smtClean="0">
                        <a:latin typeface="Cambria Math" panose="02040503050406030204" pitchFamily="18" charset="0"/>
                        <a:ea typeface="Cambria Math" panose="02040503050406030204" pitchFamily="18" charset="0"/>
                      </a:rPr>
                      <m:t>°</m:t>
                    </m:r>
                  </m:oMath>
                </a14:m>
                <a:r>
                  <a:rPr kumimoji="1" lang="en-US" altLang="ko-Kore-KR" dirty="0"/>
                  <a:t> resolution)</a:t>
                </a:r>
                <a:endParaRPr kumimoji="1" lang="ko-Kore-KR" altLang="en-US" dirty="0"/>
              </a:p>
            </p:txBody>
          </p:sp>
        </mc:Choice>
        <mc:Fallback xmlns="">
          <p:sp>
            <p:nvSpPr>
              <p:cNvPr id="4" name="TextBox 3">
                <a:extLst>
                  <a:ext uri="{FF2B5EF4-FFF2-40B4-BE49-F238E27FC236}">
                    <a16:creationId xmlns:a16="http://schemas.microsoft.com/office/drawing/2014/main" id="{EA82672C-275F-DCF5-018C-44D35AF52678}"/>
                  </a:ext>
                </a:extLst>
              </p:cNvPr>
              <p:cNvSpPr txBox="1">
                <a:spLocks noRot="1" noChangeAspect="1" noMove="1" noResize="1" noEditPoints="1" noAdjustHandles="1" noChangeArrowheads="1" noChangeShapeType="1" noTextEdit="1"/>
              </p:cNvSpPr>
              <p:nvPr/>
            </p:nvSpPr>
            <p:spPr>
              <a:xfrm>
                <a:off x="178836" y="5536598"/>
                <a:ext cx="5727594" cy="369332"/>
              </a:xfrm>
              <a:prstGeom prst="rect">
                <a:avLst/>
              </a:prstGeom>
              <a:blipFill>
                <a:blip r:embed="rId8"/>
                <a:stretch>
                  <a:fillRect l="-662" t="-6452" b="-22581"/>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2072395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스크린샷, 도표, 라인이(가) 표시된 사진&#10;&#10;자동 생성된 설명">
            <a:extLst>
              <a:ext uri="{FF2B5EF4-FFF2-40B4-BE49-F238E27FC236}">
                <a16:creationId xmlns:a16="http://schemas.microsoft.com/office/drawing/2014/main" id="{A3651B7D-78CF-2B63-AFB5-EBD0F8A77B75}"/>
              </a:ext>
            </a:extLst>
          </p:cNvPr>
          <p:cNvPicPr>
            <a:picLocks noChangeAspect="1"/>
          </p:cNvPicPr>
          <p:nvPr/>
        </p:nvPicPr>
        <p:blipFill rotWithShape="1">
          <a:blip r:embed="rId2"/>
          <a:srcRect t="7688" b="43711"/>
          <a:stretch/>
        </p:blipFill>
        <p:spPr>
          <a:xfrm>
            <a:off x="889586" y="1597025"/>
            <a:ext cx="6325730" cy="1797938"/>
          </a:xfrm>
          <a:prstGeom prst="rect">
            <a:avLst/>
          </a:prstGeom>
        </p:spPr>
      </p:pic>
      <p:sp>
        <p:nvSpPr>
          <p:cNvPr id="5" name="TextBox 4">
            <a:extLst>
              <a:ext uri="{FF2B5EF4-FFF2-40B4-BE49-F238E27FC236}">
                <a16:creationId xmlns:a16="http://schemas.microsoft.com/office/drawing/2014/main" id="{8E7B208F-E89A-E374-9C89-0F4A6B836493}"/>
              </a:ext>
            </a:extLst>
          </p:cNvPr>
          <p:cNvSpPr txBox="1"/>
          <p:nvPr/>
        </p:nvSpPr>
        <p:spPr>
          <a:xfrm>
            <a:off x="56526" y="0"/>
            <a:ext cx="6039474" cy="369332"/>
          </a:xfrm>
          <a:prstGeom prst="rect">
            <a:avLst/>
          </a:prstGeom>
          <a:noFill/>
        </p:spPr>
        <p:txBody>
          <a:bodyPr wrap="none" rtlCol="0">
            <a:spAutoFit/>
          </a:bodyPr>
          <a:lstStyle/>
          <a:p>
            <a:r>
              <a:rPr kumimoji="1" lang="en-US" altLang="ko-Kore-KR" dirty="0"/>
              <a:t>No spatial coherence in warming/hiatus period with advection</a:t>
            </a:r>
            <a:endParaRPr kumimoji="1" lang="ko-Kore-KR" altLang="en-US" dirty="0"/>
          </a:p>
        </p:txBody>
      </p:sp>
      <p:sp>
        <p:nvSpPr>
          <p:cNvPr id="6" name="TextBox 5">
            <a:extLst>
              <a:ext uri="{FF2B5EF4-FFF2-40B4-BE49-F238E27FC236}">
                <a16:creationId xmlns:a16="http://schemas.microsoft.com/office/drawing/2014/main" id="{14F609C4-354D-45D2-7FC9-D0A1830C95CF}"/>
              </a:ext>
            </a:extLst>
          </p:cNvPr>
          <p:cNvSpPr txBox="1"/>
          <p:nvPr/>
        </p:nvSpPr>
        <p:spPr>
          <a:xfrm>
            <a:off x="7114199" y="1399365"/>
            <a:ext cx="5232400" cy="2800767"/>
          </a:xfrm>
          <a:prstGeom prst="rect">
            <a:avLst/>
          </a:prstGeom>
          <a:noFill/>
        </p:spPr>
        <p:txBody>
          <a:bodyPr wrap="square" rtlCol="0">
            <a:spAutoFit/>
          </a:bodyPr>
          <a:lstStyle/>
          <a:p>
            <a:r>
              <a:rPr kumimoji="1" lang="en-US" altLang="ko-Kore-KR" sz="1600" dirty="0"/>
              <a:t>Integrating </a:t>
            </a:r>
            <a:r>
              <a:rPr kumimoji="1" lang="en-US" altLang="ko-Kore-KR" sz="1600" b="1" dirty="0"/>
              <a:t>10 W m</a:t>
            </a:r>
            <a:r>
              <a:rPr kumimoji="1" lang="en-US" altLang="ko-Kore-KR" sz="1600" b="1" baseline="30000" dirty="0"/>
              <a:t>-2</a:t>
            </a:r>
            <a:r>
              <a:rPr kumimoji="1" lang="en-US" altLang="ko-Kore-KR" sz="1600" b="1" dirty="0"/>
              <a:t> </a:t>
            </a:r>
            <a:r>
              <a:rPr kumimoji="1" lang="en-US" altLang="ko-Kore-KR" sz="1600" dirty="0"/>
              <a:t>for </a:t>
            </a:r>
            <a:r>
              <a:rPr kumimoji="1" lang="en-US" altLang="ko-Kore-KR" sz="1600" b="1" dirty="0"/>
              <a:t>one year </a:t>
            </a:r>
            <a:r>
              <a:rPr kumimoji="1" lang="en-US" altLang="ko-Kore-KR" sz="1600" dirty="0"/>
              <a:t>could lead to the increase of 50m-depth mixed layer by </a:t>
            </a:r>
            <a:r>
              <a:rPr kumimoji="1" lang="en-US" altLang="ko-Kore-KR" sz="1600" b="1" dirty="0"/>
              <a:t>1.5 °C.</a:t>
            </a:r>
          </a:p>
          <a:p>
            <a:r>
              <a:rPr kumimoji="1" lang="en-US" altLang="ko-Kore-KR" sz="1600" dirty="0"/>
              <a:t>integrating from </a:t>
            </a:r>
            <a:r>
              <a:rPr kumimoji="1" lang="en-US" altLang="ko-Kore-KR" sz="1600" b="1" dirty="0"/>
              <a:t>1982 to 1998 </a:t>
            </a:r>
            <a:r>
              <a:rPr kumimoji="1" lang="en-US" altLang="ko-Kore-KR" sz="1600" dirty="0"/>
              <a:t>could increase temperature </a:t>
            </a:r>
            <a:r>
              <a:rPr kumimoji="1" lang="en-US" altLang="ko-Kore-KR" sz="1600" b="1" dirty="0"/>
              <a:t>20°C</a:t>
            </a:r>
            <a:r>
              <a:rPr kumimoji="1" lang="en-US" altLang="ko-Kore-KR" sz="1600" dirty="0"/>
              <a:t>, which </a:t>
            </a:r>
            <a:r>
              <a:rPr kumimoji="1" lang="en-US" altLang="ko-Kore-KR" sz="1600" b="1" dirty="0"/>
              <a:t>should be compensated by the oceanic component. </a:t>
            </a:r>
          </a:p>
          <a:p>
            <a:endParaRPr kumimoji="1" lang="en-US" altLang="ko-Kore-KR" sz="1600" dirty="0"/>
          </a:p>
          <a:p>
            <a:r>
              <a:rPr kumimoji="1" lang="en-US" altLang="ko-Kore-KR" sz="1600" dirty="0"/>
              <a:t>The cumulation of error inherent to the reanalysis data makes the close of budget more difficult. </a:t>
            </a:r>
          </a:p>
          <a:p>
            <a:r>
              <a:rPr kumimoji="1" lang="en-US" altLang="ko-Kore-KR" sz="1600" dirty="0">
                <a:sym typeface="Wingdings" pitchFamily="2" charset="2"/>
              </a:rPr>
              <a:t> </a:t>
            </a:r>
            <a:r>
              <a:rPr kumimoji="1" lang="en-US" altLang="ko-Kore-KR" sz="1600" dirty="0"/>
              <a:t>oceanic circulation increases ocean temperature, which should be released to the atmosphere through upward heat flux.</a:t>
            </a:r>
            <a:endParaRPr kumimoji="1" lang="ko-Kore-KR" altLang="en-US" sz="1600" dirty="0"/>
          </a:p>
        </p:txBody>
      </p:sp>
      <p:sp>
        <p:nvSpPr>
          <p:cNvPr id="7" name="TextBox 6">
            <a:extLst>
              <a:ext uri="{FF2B5EF4-FFF2-40B4-BE49-F238E27FC236}">
                <a16:creationId xmlns:a16="http://schemas.microsoft.com/office/drawing/2014/main" id="{766BF094-09E5-5399-9B0C-616148B70DE4}"/>
              </a:ext>
            </a:extLst>
          </p:cNvPr>
          <p:cNvSpPr txBox="1"/>
          <p:nvPr/>
        </p:nvSpPr>
        <p:spPr>
          <a:xfrm>
            <a:off x="7215316" y="5427825"/>
            <a:ext cx="1815497" cy="369332"/>
          </a:xfrm>
          <a:prstGeom prst="rect">
            <a:avLst/>
          </a:prstGeom>
          <a:noFill/>
        </p:spPr>
        <p:txBody>
          <a:bodyPr wrap="none" rtlCol="0">
            <a:spAutoFit/>
          </a:bodyPr>
          <a:lstStyle/>
          <a:p>
            <a:r>
              <a:rPr kumimoji="1" lang="en-US" altLang="ko-Kore-KR" dirty="0"/>
              <a:t>Wind </a:t>
            </a:r>
            <a:r>
              <a:rPr kumimoji="1" lang="en-US" altLang="ko-Kore-KR" dirty="0">
                <a:sym typeface="Wingdings" pitchFamily="2" charset="2"/>
              </a:rPr>
              <a:t> U</a:t>
            </a:r>
            <a:r>
              <a:rPr kumimoji="1" lang="en-US" altLang="ko-Kore-KR" baseline="-25000" dirty="0">
                <a:sym typeface="Wingdings" pitchFamily="2" charset="2"/>
              </a:rPr>
              <a:t>g</a:t>
            </a:r>
            <a:r>
              <a:rPr kumimoji="1" lang="en-US" altLang="ko-Kore-KR" dirty="0">
                <a:sym typeface="Wingdings" pitchFamily="2" charset="2"/>
              </a:rPr>
              <a:t> vs. </a:t>
            </a:r>
            <a:r>
              <a:rPr kumimoji="1" lang="en-US" altLang="ko-Kore-KR" dirty="0" err="1">
                <a:sym typeface="Wingdings" pitchFamily="2" charset="2"/>
              </a:rPr>
              <a:t>U</a:t>
            </a:r>
            <a:r>
              <a:rPr kumimoji="1" lang="en-US" altLang="ko-Kore-KR" baseline="-25000" dirty="0" err="1">
                <a:sym typeface="Wingdings" pitchFamily="2" charset="2"/>
              </a:rPr>
              <a:t>a</a:t>
            </a:r>
            <a:endParaRPr kumimoji="1" lang="ko-Kore-KR" altLang="en-US" dirty="0"/>
          </a:p>
        </p:txBody>
      </p:sp>
      <p:cxnSp>
        <p:nvCxnSpPr>
          <p:cNvPr id="9" name="직선 화살표 연결선 8">
            <a:extLst>
              <a:ext uri="{FF2B5EF4-FFF2-40B4-BE49-F238E27FC236}">
                <a16:creationId xmlns:a16="http://schemas.microsoft.com/office/drawing/2014/main" id="{89770BFE-3FA8-0A12-09DC-FB1B54CB426E}"/>
              </a:ext>
            </a:extLst>
          </p:cNvPr>
          <p:cNvCxnSpPr/>
          <p:nvPr/>
        </p:nvCxnSpPr>
        <p:spPr>
          <a:xfrm flipV="1">
            <a:off x="8678356" y="5427825"/>
            <a:ext cx="352457" cy="369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1BAAD92-1777-B9D8-9880-0155754E84B4}"/>
              </a:ext>
            </a:extLst>
          </p:cNvPr>
          <p:cNvSpPr txBox="1"/>
          <p:nvPr/>
        </p:nvSpPr>
        <p:spPr>
          <a:xfrm>
            <a:off x="8062104" y="5206091"/>
            <a:ext cx="292068" cy="369332"/>
          </a:xfrm>
          <a:prstGeom prst="rect">
            <a:avLst/>
          </a:prstGeom>
          <a:noFill/>
        </p:spPr>
        <p:txBody>
          <a:bodyPr wrap="none" rtlCol="0">
            <a:spAutoFit/>
          </a:bodyPr>
          <a:lstStyle/>
          <a:p>
            <a:r>
              <a:rPr kumimoji="1" lang="en-US" altLang="ko-Kore-KR" dirty="0"/>
              <a:t>?</a:t>
            </a:r>
            <a:endParaRPr kumimoji="1" lang="ko-Kore-KR" altLang="en-US" dirty="0"/>
          </a:p>
        </p:txBody>
      </p:sp>
      <p:pic>
        <p:nvPicPr>
          <p:cNvPr id="2" name="그림 1" descr="텍스트, 스크린샷이(가) 표시된 사진&#10;&#10;자동 생성된 설명">
            <a:extLst>
              <a:ext uri="{FF2B5EF4-FFF2-40B4-BE49-F238E27FC236}">
                <a16:creationId xmlns:a16="http://schemas.microsoft.com/office/drawing/2014/main" id="{BFBF36CB-7521-51EC-DCFA-66662AA5DAFB}"/>
              </a:ext>
            </a:extLst>
          </p:cNvPr>
          <p:cNvPicPr>
            <a:picLocks noChangeAspect="1"/>
          </p:cNvPicPr>
          <p:nvPr/>
        </p:nvPicPr>
        <p:blipFill rotWithShape="1">
          <a:blip r:embed="rId3"/>
          <a:srcRect b="24382"/>
          <a:stretch/>
        </p:blipFill>
        <p:spPr>
          <a:xfrm>
            <a:off x="729243" y="4517810"/>
            <a:ext cx="5965270" cy="167124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13338DC-713B-CB5F-E663-472226A7C0BE}"/>
                  </a:ext>
                </a:extLst>
              </p:cNvPr>
              <p:cNvSpPr txBox="1"/>
              <p:nvPr/>
            </p:nvSpPr>
            <p:spPr>
              <a:xfrm>
                <a:off x="1065498" y="4277594"/>
                <a:ext cx="1961243" cy="252259"/>
              </a:xfrm>
              <a:prstGeom prst="rect">
                <a:avLst/>
              </a:prstGeom>
              <a:noFill/>
            </p:spPr>
            <p:txBody>
              <a:bodyPr wrap="none" rtlCol="0">
                <a:spAutoFit/>
              </a:bodyPr>
              <a:lstStyle/>
              <a:p>
                <a:r>
                  <a:rPr kumimoji="1" lang="en-US" altLang="ko-Kore-KR" dirty="0"/>
                  <a:t>SST trend [</a:t>
                </a:r>
                <a14:m>
                  <m:oMath xmlns:m="http://schemas.openxmlformats.org/officeDocument/2006/math">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/3</m:t>
                    </m:r>
                    <m:r>
                      <a:rPr kumimoji="1" lang="en-US" altLang="ko-Kore-KR" b="0" i="1" smtClean="0">
                        <a:latin typeface="Cambria Math" panose="02040503050406030204" pitchFamily="18" charset="0"/>
                        <a:ea typeface="Cambria Math" panose="02040503050406030204" pitchFamily="18" charset="0"/>
                      </a:rPr>
                      <m:t>𝑦𝑟</m:t>
                    </m:r>
                  </m:oMath>
                </a14:m>
                <a:r>
                  <a:rPr kumimoji="1" lang="en-US" altLang="ko-Kore-KR" dirty="0"/>
                  <a:t>]</a:t>
                </a:r>
                <a:endParaRPr kumimoji="1" lang="ko-Kore-KR" altLang="en-US" dirty="0"/>
              </a:p>
            </p:txBody>
          </p:sp>
        </mc:Choice>
        <mc:Fallback xmlns="">
          <p:sp>
            <p:nvSpPr>
              <p:cNvPr id="8" name="TextBox 7">
                <a:extLst>
                  <a:ext uri="{FF2B5EF4-FFF2-40B4-BE49-F238E27FC236}">
                    <a16:creationId xmlns:a16="http://schemas.microsoft.com/office/drawing/2014/main" id="{A13338DC-713B-CB5F-E663-472226A7C0BE}"/>
                  </a:ext>
                </a:extLst>
              </p:cNvPr>
              <p:cNvSpPr txBox="1">
                <a:spLocks noRot="1" noChangeAspect="1" noMove="1" noResize="1" noEditPoints="1" noAdjustHandles="1" noChangeArrowheads="1" noChangeShapeType="1" noTextEdit="1"/>
              </p:cNvSpPr>
              <p:nvPr/>
            </p:nvSpPr>
            <p:spPr>
              <a:xfrm>
                <a:off x="1065498" y="4277594"/>
                <a:ext cx="1961243" cy="252259"/>
              </a:xfrm>
              <a:prstGeom prst="rect">
                <a:avLst/>
              </a:prstGeom>
              <a:blipFill>
                <a:blip r:embed="rId4"/>
                <a:stretch>
                  <a:fillRect l="-3226" t="-9524" r="-1290" b="-80952"/>
                </a:stretch>
              </a:blipFill>
            </p:spPr>
            <p:txBody>
              <a:bodyPr/>
              <a:lstStyle/>
              <a:p>
                <a:r>
                  <a:rPr lang="ko-Kore-KR" altLang="en-US">
                    <a:noFill/>
                  </a:rPr>
                  <a:t> </a:t>
                </a:r>
              </a:p>
            </p:txBody>
          </p:sp>
        </mc:Fallback>
      </mc:AlternateContent>
      <p:sp>
        <p:nvSpPr>
          <p:cNvPr id="11" name="TextBox 10">
            <a:extLst>
              <a:ext uri="{FF2B5EF4-FFF2-40B4-BE49-F238E27FC236}">
                <a16:creationId xmlns:a16="http://schemas.microsoft.com/office/drawing/2014/main" id="{91BD54FB-876E-E9AF-6D2C-EAB4A76C1F54}"/>
              </a:ext>
            </a:extLst>
          </p:cNvPr>
          <p:cNvSpPr txBox="1"/>
          <p:nvPr/>
        </p:nvSpPr>
        <p:spPr>
          <a:xfrm>
            <a:off x="2061091" y="720278"/>
            <a:ext cx="4355103" cy="369332"/>
          </a:xfrm>
          <a:prstGeom prst="rect">
            <a:avLst/>
          </a:prstGeom>
          <a:noFill/>
        </p:spPr>
        <p:txBody>
          <a:bodyPr wrap="none" rtlCol="0">
            <a:spAutoFit/>
          </a:bodyPr>
          <a:lstStyle/>
          <a:p>
            <a:r>
              <a:rPr kumimoji="1" lang="en-US" altLang="ko-KR" dirty="0"/>
              <a:t>5-45 m averaged oceanic advection anomaly</a:t>
            </a:r>
            <a:endParaRPr kumimoji="1" lang="ko-Kore-KR" altLang="en-US" dirty="0"/>
          </a:p>
        </p:txBody>
      </p:sp>
      <p:sp>
        <p:nvSpPr>
          <p:cNvPr id="12" name="TextBox 11">
            <a:extLst>
              <a:ext uri="{FF2B5EF4-FFF2-40B4-BE49-F238E27FC236}">
                <a16:creationId xmlns:a16="http://schemas.microsoft.com/office/drawing/2014/main" id="{FEC0CD15-360E-30DE-689A-70C0A84C6FF0}"/>
              </a:ext>
            </a:extLst>
          </p:cNvPr>
          <p:cNvSpPr txBox="1"/>
          <p:nvPr/>
        </p:nvSpPr>
        <p:spPr>
          <a:xfrm>
            <a:off x="1968901" y="1030033"/>
            <a:ext cx="1040670" cy="369332"/>
          </a:xfrm>
          <a:prstGeom prst="rect">
            <a:avLst/>
          </a:prstGeom>
          <a:noFill/>
        </p:spPr>
        <p:txBody>
          <a:bodyPr wrap="none" rtlCol="0">
            <a:spAutoFit/>
          </a:bodyPr>
          <a:lstStyle/>
          <a:p>
            <a:r>
              <a:rPr kumimoji="1" lang="en-US" altLang="ko-Kore-KR" dirty="0"/>
              <a:t>Warming</a:t>
            </a:r>
            <a:endParaRPr kumimoji="1" lang="ko-Kore-KR" altLang="en-US" dirty="0"/>
          </a:p>
        </p:txBody>
      </p:sp>
      <p:sp>
        <p:nvSpPr>
          <p:cNvPr id="13" name="TextBox 12">
            <a:extLst>
              <a:ext uri="{FF2B5EF4-FFF2-40B4-BE49-F238E27FC236}">
                <a16:creationId xmlns:a16="http://schemas.microsoft.com/office/drawing/2014/main" id="{434EECF8-1BE5-64C2-3DF2-70BAD35298ED}"/>
              </a:ext>
            </a:extLst>
          </p:cNvPr>
          <p:cNvSpPr txBox="1"/>
          <p:nvPr/>
        </p:nvSpPr>
        <p:spPr>
          <a:xfrm>
            <a:off x="3919622" y="1170295"/>
            <a:ext cx="778868" cy="369332"/>
          </a:xfrm>
          <a:prstGeom prst="rect">
            <a:avLst/>
          </a:prstGeom>
          <a:noFill/>
        </p:spPr>
        <p:txBody>
          <a:bodyPr wrap="none" rtlCol="0">
            <a:spAutoFit/>
          </a:bodyPr>
          <a:lstStyle/>
          <a:p>
            <a:r>
              <a:rPr kumimoji="1" lang="en-US" altLang="ko-Kore-KR" dirty="0"/>
              <a:t>Hiatus</a:t>
            </a:r>
            <a:endParaRPr kumimoji="1" lang="ko-Kore-KR" altLang="en-US" dirty="0"/>
          </a:p>
        </p:txBody>
      </p:sp>
      <p:sp>
        <p:nvSpPr>
          <p:cNvPr id="14" name="TextBox 13">
            <a:extLst>
              <a:ext uri="{FF2B5EF4-FFF2-40B4-BE49-F238E27FC236}">
                <a16:creationId xmlns:a16="http://schemas.microsoft.com/office/drawing/2014/main" id="{1ECCBEA5-EF3A-B01F-BC84-FCDA375D9C95}"/>
              </a:ext>
            </a:extLst>
          </p:cNvPr>
          <p:cNvSpPr txBox="1"/>
          <p:nvPr/>
        </p:nvSpPr>
        <p:spPr>
          <a:xfrm>
            <a:off x="5274262" y="1201705"/>
            <a:ext cx="1568378" cy="369332"/>
          </a:xfrm>
          <a:prstGeom prst="rect">
            <a:avLst/>
          </a:prstGeom>
          <a:noFill/>
        </p:spPr>
        <p:txBody>
          <a:bodyPr wrap="none" rtlCol="0">
            <a:spAutoFit/>
          </a:bodyPr>
          <a:lstStyle/>
          <a:p>
            <a:r>
              <a:rPr kumimoji="1" lang="en-US" altLang="ko-Kore-KR" dirty="0"/>
              <a:t>Reacceleration</a:t>
            </a:r>
            <a:endParaRPr kumimoji="1" lang="ko-Kore-KR" alt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C3CAD9-51BE-4195-9470-E5A8F9CCE980}"/>
                  </a:ext>
                </a:extLst>
              </p:cNvPr>
              <p:cNvSpPr txBox="1"/>
              <p:nvPr/>
            </p:nvSpPr>
            <p:spPr>
              <a:xfrm>
                <a:off x="0" y="1504569"/>
                <a:ext cx="1510364" cy="4153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kumimoji="1" lang="en-US" altLang="ko-Kore-KR" b="1" i="1" smtClean="0">
                              <a:latin typeface="Cambria Math" panose="02040503050406030204" pitchFamily="18" charset="0"/>
                            </a:rPr>
                          </m:ctrlPr>
                        </m:dPr>
                        <m:e>
                          <m:r>
                            <a:rPr kumimoji="1" lang="en-US" altLang="ko-Kore-KR" b="1" i="1" smtClean="0">
                              <a:latin typeface="Cambria Math" panose="02040503050406030204" pitchFamily="18" charset="0"/>
                            </a:rPr>
                            <m:t>−</m:t>
                          </m:r>
                          <m:sSub>
                            <m:sSubPr>
                              <m:ctrlPr>
                                <a:rPr kumimoji="1" lang="en-US" altLang="ko-Kore-KR" b="1" i="1" smtClean="0">
                                  <a:latin typeface="Cambria Math" panose="02040503050406030204" pitchFamily="18" charset="0"/>
                                </a:rPr>
                              </m:ctrlPr>
                            </m:sSubPr>
                            <m:e>
                              <m:r>
                                <a:rPr kumimoji="1" lang="en-US" altLang="ko-Kore-KR" b="1" i="1">
                                  <a:latin typeface="Cambria Math" panose="02040503050406030204" pitchFamily="18" charset="0"/>
                                </a:rPr>
                                <m:t>𝑽</m:t>
                              </m:r>
                            </m:e>
                            <m:sub>
                              <m:r>
                                <a:rPr kumimoji="1" lang="en-US" altLang="ko-Kore-KR" b="1" i="1" smtClean="0">
                                  <a:latin typeface="Cambria Math" panose="02040503050406030204" pitchFamily="18" charset="0"/>
                                </a:rPr>
                                <m:t>𝒈</m:t>
                              </m:r>
                            </m:sub>
                          </m:sSub>
                          <m:r>
                            <a:rPr kumimoji="1" lang="en-US" altLang="ko-Kore-KR" i="1">
                              <a:latin typeface="Cambria Math" panose="02040503050406030204" pitchFamily="18" charset="0"/>
                              <a:ea typeface="Cambria Math" panose="02040503050406030204" pitchFamily="18" charset="0"/>
                            </a:rPr>
                            <m:t>∙</m:t>
                          </m:r>
                          <m:r>
                            <a:rPr kumimoji="1" lang="en-US" altLang="ko-Kore-KR" b="1"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𝑇</m:t>
                          </m:r>
                        </m:e>
                      </m:d>
                      <m:r>
                        <a:rPr kumimoji="1" lang="en-US" altLang="ko-Kore-KR" b="1" i="1" smtClean="0">
                          <a:latin typeface="Cambria Math" panose="02040503050406030204" pitchFamily="18" charset="0"/>
                        </a:rPr>
                        <m:t>′</m:t>
                      </m:r>
                    </m:oMath>
                  </m:oMathPara>
                </a14:m>
                <a:endParaRPr lang="ko-Kore-KR" altLang="en-US" dirty="0"/>
              </a:p>
            </p:txBody>
          </p:sp>
        </mc:Choice>
        <mc:Fallback xmlns="">
          <p:sp>
            <p:nvSpPr>
              <p:cNvPr id="17" name="TextBox 16">
                <a:extLst>
                  <a:ext uri="{FF2B5EF4-FFF2-40B4-BE49-F238E27FC236}">
                    <a16:creationId xmlns:a16="http://schemas.microsoft.com/office/drawing/2014/main" id="{AFC3CAD9-51BE-4195-9470-E5A8F9CCE980}"/>
                  </a:ext>
                </a:extLst>
              </p:cNvPr>
              <p:cNvSpPr txBox="1">
                <a:spLocks noRot="1" noChangeAspect="1" noMove="1" noResize="1" noEditPoints="1" noAdjustHandles="1" noChangeArrowheads="1" noChangeShapeType="1" noTextEdit="1"/>
              </p:cNvSpPr>
              <p:nvPr/>
            </p:nvSpPr>
            <p:spPr>
              <a:xfrm>
                <a:off x="0" y="1504569"/>
                <a:ext cx="1510364" cy="415370"/>
              </a:xfrm>
              <a:prstGeom prst="rect">
                <a:avLst/>
              </a:prstGeom>
              <a:blipFill>
                <a:blip r:embed="rId5"/>
                <a:stretch>
                  <a:fillRect b="-2941"/>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A06F4AA-2B27-A6EA-86B5-E1D7FD8C22B6}"/>
                  </a:ext>
                </a:extLst>
              </p:cNvPr>
              <p:cNvSpPr txBox="1"/>
              <p:nvPr/>
            </p:nvSpPr>
            <p:spPr>
              <a:xfrm>
                <a:off x="0" y="2472785"/>
                <a:ext cx="14241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kumimoji="1" lang="en-US" altLang="ko-Kore-KR" b="1" i="1" smtClean="0">
                              <a:latin typeface="Cambria Math" panose="02040503050406030204" pitchFamily="18" charset="0"/>
                            </a:rPr>
                          </m:ctrlPr>
                        </m:dPr>
                        <m:e>
                          <m:r>
                            <a:rPr kumimoji="1" lang="en-US" altLang="ko-Kore-KR" b="1" i="1" smtClean="0">
                              <a:latin typeface="Cambria Math" panose="02040503050406030204" pitchFamily="18" charset="0"/>
                            </a:rPr>
                            <m:t>−</m:t>
                          </m:r>
                          <m:sSub>
                            <m:sSubPr>
                              <m:ctrlPr>
                                <a:rPr kumimoji="1" lang="en-US" altLang="ko-Kore-KR" b="1" i="1" smtClean="0">
                                  <a:latin typeface="Cambria Math" panose="02040503050406030204" pitchFamily="18" charset="0"/>
                                </a:rPr>
                              </m:ctrlPr>
                            </m:sSubPr>
                            <m:e>
                              <m:r>
                                <a:rPr kumimoji="1" lang="en-US" altLang="ko-Kore-KR" b="1" i="1">
                                  <a:latin typeface="Cambria Math" panose="02040503050406030204" pitchFamily="18" charset="0"/>
                                </a:rPr>
                                <m:t>𝑽</m:t>
                              </m:r>
                            </m:e>
                            <m:sub>
                              <m:r>
                                <a:rPr kumimoji="1" lang="en-US" altLang="ko-Kore-KR" b="1" i="1" smtClean="0">
                                  <a:latin typeface="Cambria Math" panose="02040503050406030204" pitchFamily="18" charset="0"/>
                                </a:rPr>
                                <m:t>𝒂</m:t>
                              </m:r>
                            </m:sub>
                          </m:sSub>
                          <m:r>
                            <a:rPr kumimoji="1" lang="en-US" altLang="ko-Kore-KR" i="1">
                              <a:latin typeface="Cambria Math" panose="02040503050406030204" pitchFamily="18" charset="0"/>
                              <a:ea typeface="Cambria Math" panose="02040503050406030204" pitchFamily="18" charset="0"/>
                            </a:rPr>
                            <m:t>∙</m:t>
                          </m:r>
                          <m:r>
                            <a:rPr kumimoji="1" lang="en-US" altLang="ko-Kore-KR" b="1"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𝑇</m:t>
                          </m:r>
                        </m:e>
                      </m:d>
                      <m:r>
                        <a:rPr kumimoji="1" lang="en-US" altLang="ko-Kore-KR" b="1" i="1" smtClean="0">
                          <a:latin typeface="Cambria Math" panose="02040503050406030204" pitchFamily="18" charset="0"/>
                        </a:rPr>
                        <m:t>′</m:t>
                      </m:r>
                    </m:oMath>
                  </m:oMathPara>
                </a14:m>
                <a:endParaRPr lang="ko-Kore-KR" altLang="en-US" dirty="0"/>
              </a:p>
            </p:txBody>
          </p:sp>
        </mc:Choice>
        <mc:Fallback xmlns="">
          <p:sp>
            <p:nvSpPr>
              <p:cNvPr id="18" name="TextBox 17">
                <a:extLst>
                  <a:ext uri="{FF2B5EF4-FFF2-40B4-BE49-F238E27FC236}">
                    <a16:creationId xmlns:a16="http://schemas.microsoft.com/office/drawing/2014/main" id="{1A06F4AA-2B27-A6EA-86B5-E1D7FD8C22B6}"/>
                  </a:ext>
                </a:extLst>
              </p:cNvPr>
              <p:cNvSpPr txBox="1">
                <a:spLocks noRot="1" noChangeAspect="1" noMove="1" noResize="1" noEditPoints="1" noAdjustHandles="1" noChangeArrowheads="1" noChangeShapeType="1" noTextEdit="1"/>
              </p:cNvSpPr>
              <p:nvPr/>
            </p:nvSpPr>
            <p:spPr>
              <a:xfrm>
                <a:off x="0" y="2472785"/>
                <a:ext cx="1424146" cy="369332"/>
              </a:xfrm>
              <a:prstGeom prst="rect">
                <a:avLst/>
              </a:prstGeom>
              <a:blipFill>
                <a:blip r:embed="rId6"/>
                <a:stretch>
                  <a:fillRect/>
                </a:stretch>
              </a:blipFill>
            </p:spPr>
            <p:txBody>
              <a:bodyPr/>
              <a:lstStyle/>
              <a:p>
                <a:r>
                  <a:rPr lang="ko-Kore-KR" altLang="en-US">
                    <a:noFill/>
                  </a:rPr>
                  <a:t> </a:t>
                </a:r>
              </a:p>
            </p:txBody>
          </p:sp>
        </mc:Fallback>
      </mc:AlternateContent>
      <p:pic>
        <p:nvPicPr>
          <p:cNvPr id="19" name="그림 18" descr="텍스트, 스크린샷, 도표, 라인이(가) 표시된 사진&#10;&#10;자동 생성된 설명">
            <a:extLst>
              <a:ext uri="{FF2B5EF4-FFF2-40B4-BE49-F238E27FC236}">
                <a16:creationId xmlns:a16="http://schemas.microsoft.com/office/drawing/2014/main" id="{E0DE5EE0-C296-86C6-9FF0-F62B26F35594}"/>
              </a:ext>
            </a:extLst>
          </p:cNvPr>
          <p:cNvPicPr>
            <a:picLocks noChangeAspect="1"/>
          </p:cNvPicPr>
          <p:nvPr/>
        </p:nvPicPr>
        <p:blipFill rotWithShape="1">
          <a:blip r:embed="rId2"/>
          <a:srcRect l="12891" t="4083" r="62316" b="92312"/>
          <a:stretch/>
        </p:blipFill>
        <p:spPr>
          <a:xfrm>
            <a:off x="2203373" y="3435406"/>
            <a:ext cx="3698155" cy="314433"/>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28ECB85-9609-2A42-A7BD-AE80F776457E}"/>
                  </a:ext>
                </a:extLst>
              </p:cNvPr>
              <p:cNvSpPr txBox="1"/>
              <p:nvPr/>
            </p:nvSpPr>
            <p:spPr>
              <a:xfrm>
                <a:off x="3605725" y="3735350"/>
                <a:ext cx="893450" cy="369332"/>
              </a:xfrm>
              <a:prstGeom prst="rect">
                <a:avLst/>
              </a:prstGeom>
              <a:noFill/>
            </p:spPr>
            <p:txBody>
              <a:bodyPr wrap="none" rtlCol="0">
                <a:spAutoFit/>
              </a:bodyPr>
              <a:lstStyle/>
              <a:p>
                <a:r>
                  <a:rPr kumimoji="1" lang="en-US" altLang="ko-Kore-KR" dirty="0"/>
                  <a:t>[</a:t>
                </a:r>
                <a14:m>
                  <m:oMath xmlns:m="http://schemas.openxmlformats.org/officeDocument/2006/math">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𝑦𝑟</m:t>
                    </m:r>
                  </m:oMath>
                </a14:m>
                <a:r>
                  <a:rPr kumimoji="1" lang="en-US" altLang="ko-Kore-KR" dirty="0"/>
                  <a:t>]</a:t>
                </a:r>
                <a:endParaRPr kumimoji="1" lang="ko-Kore-KR" altLang="en-US" dirty="0"/>
              </a:p>
            </p:txBody>
          </p:sp>
        </mc:Choice>
        <mc:Fallback xmlns="">
          <p:sp>
            <p:nvSpPr>
              <p:cNvPr id="20" name="TextBox 19">
                <a:extLst>
                  <a:ext uri="{FF2B5EF4-FFF2-40B4-BE49-F238E27FC236}">
                    <a16:creationId xmlns:a16="http://schemas.microsoft.com/office/drawing/2014/main" id="{C28ECB85-9609-2A42-A7BD-AE80F776457E}"/>
                  </a:ext>
                </a:extLst>
              </p:cNvPr>
              <p:cNvSpPr txBox="1">
                <a:spLocks noRot="1" noChangeAspect="1" noMove="1" noResize="1" noEditPoints="1" noAdjustHandles="1" noChangeArrowheads="1" noChangeShapeType="1" noTextEdit="1"/>
              </p:cNvSpPr>
              <p:nvPr/>
            </p:nvSpPr>
            <p:spPr>
              <a:xfrm>
                <a:off x="3605725" y="3735350"/>
                <a:ext cx="893450" cy="369332"/>
              </a:xfrm>
              <a:prstGeom prst="rect">
                <a:avLst/>
              </a:prstGeom>
              <a:blipFill>
                <a:blip r:embed="rId7"/>
                <a:stretch>
                  <a:fillRect l="-5556" t="-10000" r="-4167" b="-26667"/>
                </a:stretch>
              </a:blipFill>
            </p:spPr>
            <p:txBody>
              <a:bodyPr/>
              <a:lstStyle/>
              <a:p>
                <a:r>
                  <a:rPr lang="ko-Kore-KR" altLang="en-US">
                    <a:noFill/>
                  </a:rPr>
                  <a:t> </a:t>
                </a:r>
              </a:p>
            </p:txBody>
          </p:sp>
        </mc:Fallback>
      </mc:AlternateContent>
      <p:cxnSp>
        <p:nvCxnSpPr>
          <p:cNvPr id="22" name="직선 화살표 연결선 21">
            <a:extLst>
              <a:ext uri="{FF2B5EF4-FFF2-40B4-BE49-F238E27FC236}">
                <a16:creationId xmlns:a16="http://schemas.microsoft.com/office/drawing/2014/main" id="{76E60C12-0C58-FF85-C2FA-200844007AC3}"/>
              </a:ext>
            </a:extLst>
          </p:cNvPr>
          <p:cNvCxnSpPr>
            <a:cxnSpLocks/>
          </p:cNvCxnSpPr>
          <p:nvPr/>
        </p:nvCxnSpPr>
        <p:spPr>
          <a:xfrm flipH="1">
            <a:off x="5495453" y="2078452"/>
            <a:ext cx="462896" cy="3408614"/>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174C1EE-9DBD-FBEF-381F-547327096EB7}"/>
              </a:ext>
            </a:extLst>
          </p:cNvPr>
          <p:cNvCxnSpPr>
            <a:cxnSpLocks/>
          </p:cNvCxnSpPr>
          <p:nvPr/>
        </p:nvCxnSpPr>
        <p:spPr>
          <a:xfrm flipH="1">
            <a:off x="5901527" y="1793861"/>
            <a:ext cx="399356" cy="3276795"/>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D59F2F3-7781-0A0E-FE48-1E99E7014621}"/>
              </a:ext>
            </a:extLst>
          </p:cNvPr>
          <p:cNvSpPr txBox="1"/>
          <p:nvPr/>
        </p:nvSpPr>
        <p:spPr>
          <a:xfrm>
            <a:off x="5958349" y="4262508"/>
            <a:ext cx="2504404" cy="369332"/>
          </a:xfrm>
          <a:prstGeom prst="rect">
            <a:avLst/>
          </a:prstGeom>
          <a:noFill/>
        </p:spPr>
        <p:txBody>
          <a:bodyPr wrap="none" rtlCol="0">
            <a:spAutoFit/>
          </a:bodyPr>
          <a:lstStyle/>
          <a:p>
            <a:r>
              <a:rPr kumimoji="1" lang="en-US" altLang="ko-Kore-KR" dirty="0"/>
              <a:t>Compensate each other!</a:t>
            </a:r>
            <a:endParaRPr kumimoji="1" lang="ko-Kore-KR" altLang="en-US" dirty="0"/>
          </a:p>
        </p:txBody>
      </p:sp>
    </p:spTree>
    <p:extLst>
      <p:ext uri="{BB962C8B-B14F-4D97-AF65-F5344CB8AC3E}">
        <p14:creationId xmlns:p14="http://schemas.microsoft.com/office/powerpoint/2010/main" val="3147418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 스크린샷, 지도이(가) 표시된 사진&#10;&#10;자동 생성된 설명">
            <a:extLst>
              <a:ext uri="{FF2B5EF4-FFF2-40B4-BE49-F238E27FC236}">
                <a16:creationId xmlns:a16="http://schemas.microsoft.com/office/drawing/2014/main" id="{10339AA5-4FD8-25C2-9115-C16DD3F4E17E}"/>
              </a:ext>
            </a:extLst>
          </p:cNvPr>
          <p:cNvPicPr>
            <a:picLocks noChangeAspect="1"/>
          </p:cNvPicPr>
          <p:nvPr/>
        </p:nvPicPr>
        <p:blipFill rotWithShape="1">
          <a:blip r:embed="rId2"/>
          <a:srcRect b="38234"/>
          <a:stretch/>
        </p:blipFill>
        <p:spPr>
          <a:xfrm>
            <a:off x="267257" y="2612717"/>
            <a:ext cx="7698611" cy="1882565"/>
          </a:xfrm>
          <a:prstGeom prst="rect">
            <a:avLst/>
          </a:prstGeom>
        </p:spPr>
      </p:pic>
      <p:pic>
        <p:nvPicPr>
          <p:cNvPr id="7" name="그림 6" descr="텍스트, 스크린샷, 도표, 라인이(가) 표시된 사진&#10;&#10;자동 생성된 설명">
            <a:extLst>
              <a:ext uri="{FF2B5EF4-FFF2-40B4-BE49-F238E27FC236}">
                <a16:creationId xmlns:a16="http://schemas.microsoft.com/office/drawing/2014/main" id="{049DB868-7780-CF93-7706-6067CBCAA19C}"/>
              </a:ext>
            </a:extLst>
          </p:cNvPr>
          <p:cNvPicPr>
            <a:picLocks noChangeAspect="1"/>
          </p:cNvPicPr>
          <p:nvPr/>
        </p:nvPicPr>
        <p:blipFill rotWithShape="1">
          <a:blip r:embed="rId3"/>
          <a:srcRect l="8414" t="3881" r="4628" b="68170"/>
          <a:stretch/>
        </p:blipFill>
        <p:spPr>
          <a:xfrm>
            <a:off x="412272" y="4755428"/>
            <a:ext cx="7408580" cy="1392560"/>
          </a:xfrm>
          <a:prstGeom prst="rect">
            <a:avLst/>
          </a:prstGeom>
        </p:spPr>
      </p:pic>
      <p:pic>
        <p:nvPicPr>
          <p:cNvPr id="2" name="그림 1" descr="텍스트, 스크린샷이(가) 표시된 사진&#10;&#10;자동 생성된 설명">
            <a:extLst>
              <a:ext uri="{FF2B5EF4-FFF2-40B4-BE49-F238E27FC236}">
                <a16:creationId xmlns:a16="http://schemas.microsoft.com/office/drawing/2014/main" id="{D51F9EDF-D1AE-0A8B-9820-207F970C6C57}"/>
              </a:ext>
            </a:extLst>
          </p:cNvPr>
          <p:cNvPicPr>
            <a:picLocks noChangeAspect="1"/>
          </p:cNvPicPr>
          <p:nvPr/>
        </p:nvPicPr>
        <p:blipFill rotWithShape="1">
          <a:blip r:embed="rId4"/>
          <a:srcRect b="24382"/>
          <a:stretch/>
        </p:blipFill>
        <p:spPr>
          <a:xfrm>
            <a:off x="656815" y="431332"/>
            <a:ext cx="5965270" cy="167124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01ECBE5-D589-E207-3CCE-25369503D0C9}"/>
                  </a:ext>
                </a:extLst>
              </p:cNvPr>
              <p:cNvSpPr txBox="1"/>
              <p:nvPr/>
            </p:nvSpPr>
            <p:spPr>
              <a:xfrm>
                <a:off x="993070" y="191116"/>
                <a:ext cx="1961243" cy="252259"/>
              </a:xfrm>
              <a:prstGeom prst="rect">
                <a:avLst/>
              </a:prstGeom>
              <a:noFill/>
            </p:spPr>
            <p:txBody>
              <a:bodyPr wrap="none" rtlCol="0">
                <a:spAutoFit/>
              </a:bodyPr>
              <a:lstStyle/>
              <a:p>
                <a:r>
                  <a:rPr kumimoji="1" lang="en-US" altLang="ko-Kore-KR" dirty="0"/>
                  <a:t>SST trend [</a:t>
                </a:r>
                <a14:m>
                  <m:oMath xmlns:m="http://schemas.openxmlformats.org/officeDocument/2006/math">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/3</m:t>
                    </m:r>
                    <m:r>
                      <a:rPr kumimoji="1" lang="en-US" altLang="ko-Kore-KR" b="0" i="1" smtClean="0">
                        <a:latin typeface="Cambria Math" panose="02040503050406030204" pitchFamily="18" charset="0"/>
                        <a:ea typeface="Cambria Math" panose="02040503050406030204" pitchFamily="18" charset="0"/>
                      </a:rPr>
                      <m:t>𝑦𝑟</m:t>
                    </m:r>
                  </m:oMath>
                </a14:m>
                <a:r>
                  <a:rPr kumimoji="1" lang="en-US" altLang="ko-Kore-KR" dirty="0"/>
                  <a:t>]</a:t>
                </a:r>
                <a:endParaRPr kumimoji="1" lang="ko-Kore-KR" altLang="en-US" dirty="0"/>
              </a:p>
            </p:txBody>
          </p:sp>
        </mc:Choice>
        <mc:Fallback xmlns="">
          <p:sp>
            <p:nvSpPr>
              <p:cNvPr id="3" name="TextBox 2">
                <a:extLst>
                  <a:ext uri="{FF2B5EF4-FFF2-40B4-BE49-F238E27FC236}">
                    <a16:creationId xmlns:a16="http://schemas.microsoft.com/office/drawing/2014/main" id="{501ECBE5-D589-E207-3CCE-25369503D0C9}"/>
                  </a:ext>
                </a:extLst>
              </p:cNvPr>
              <p:cNvSpPr txBox="1">
                <a:spLocks noRot="1" noChangeAspect="1" noMove="1" noResize="1" noEditPoints="1" noAdjustHandles="1" noChangeArrowheads="1" noChangeShapeType="1" noTextEdit="1"/>
              </p:cNvSpPr>
              <p:nvPr/>
            </p:nvSpPr>
            <p:spPr>
              <a:xfrm>
                <a:off x="993070" y="191116"/>
                <a:ext cx="1961243" cy="252259"/>
              </a:xfrm>
              <a:prstGeom prst="rect">
                <a:avLst/>
              </a:prstGeom>
              <a:blipFill>
                <a:blip r:embed="rId5"/>
                <a:stretch>
                  <a:fillRect l="-3226" t="-9091" r="-1935" b="-72727"/>
                </a:stretch>
              </a:blipFill>
            </p:spPr>
            <p:txBody>
              <a:bodyPr/>
              <a:lstStyle/>
              <a:p>
                <a:r>
                  <a:rPr lang="ko-Kore-KR" altLang="en-US">
                    <a:noFill/>
                  </a:rPr>
                  <a:t> </a:t>
                </a:r>
              </a:p>
            </p:txBody>
          </p:sp>
        </mc:Fallback>
      </mc:AlternateContent>
      <p:sp>
        <p:nvSpPr>
          <p:cNvPr id="4" name="TextBox 3">
            <a:extLst>
              <a:ext uri="{FF2B5EF4-FFF2-40B4-BE49-F238E27FC236}">
                <a16:creationId xmlns:a16="http://schemas.microsoft.com/office/drawing/2014/main" id="{371ADDBA-5FDB-7530-037F-18CD1C0FA10F}"/>
              </a:ext>
            </a:extLst>
          </p:cNvPr>
          <p:cNvSpPr txBox="1"/>
          <p:nvPr/>
        </p:nvSpPr>
        <p:spPr>
          <a:xfrm>
            <a:off x="1037060" y="2423452"/>
            <a:ext cx="1954381" cy="369332"/>
          </a:xfrm>
          <a:prstGeom prst="rect">
            <a:avLst/>
          </a:prstGeom>
          <a:noFill/>
        </p:spPr>
        <p:txBody>
          <a:bodyPr wrap="none" rtlCol="0">
            <a:spAutoFit/>
          </a:bodyPr>
          <a:lstStyle/>
          <a:p>
            <a:r>
              <a:rPr kumimoji="1" lang="en-US" altLang="ko-Kore-KR" dirty="0"/>
              <a:t>v anomaly [cm s</a:t>
            </a:r>
            <a:r>
              <a:rPr kumimoji="1" lang="en-US" altLang="ko-Kore-KR" baseline="30000" dirty="0"/>
              <a:t>-1</a:t>
            </a:r>
            <a:r>
              <a:rPr kumimoji="1" lang="en-US" altLang="ko-Kore-KR" dirty="0"/>
              <a:t>]</a:t>
            </a:r>
            <a:endParaRPr kumimoji="1" lang="ko-Kore-KR"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2D329A-C19F-8D1B-7CDD-14231EC282FE}"/>
                  </a:ext>
                </a:extLst>
              </p:cNvPr>
              <p:cNvSpPr txBox="1"/>
              <p:nvPr/>
            </p:nvSpPr>
            <p:spPr>
              <a:xfrm>
                <a:off x="7521582" y="3229857"/>
                <a:ext cx="4339948" cy="95615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kumimoji="1" lang="en-US" altLang="ko-Kore-KR" b="0" i="1" smtClean="0">
                          <a:latin typeface="Cambria Math" panose="02040503050406030204" pitchFamily="18" charset="0"/>
                        </a:rPr>
                        <m:t>~</m:t>
                      </m:r>
                      <m:nary>
                        <m:naryPr>
                          <m:limLoc m:val="undOvr"/>
                          <m:ctrlPr>
                            <a:rPr kumimoji="1" lang="en-US" altLang="ko-Kore-KR" b="0" i="1" smtClean="0">
                              <a:latin typeface="Cambria Math" panose="02040503050406030204" pitchFamily="18" charset="0"/>
                            </a:rPr>
                          </m:ctrlPr>
                        </m:naryPr>
                        <m:sub>
                          <m:r>
                            <m:rPr>
                              <m:brk m:alnAt="24"/>
                            </m:rPr>
                            <a:rPr kumimoji="1" lang="en-US" altLang="ko-Kore-KR" b="0" i="1" smtClean="0">
                              <a:latin typeface="Cambria Math" panose="02040503050406030204" pitchFamily="18" charset="0"/>
                            </a:rPr>
                            <m:t>𝑃</m:t>
                          </m:r>
                          <m:r>
                            <a:rPr kumimoji="1" lang="en-US" altLang="ko-Kore-KR" b="0" i="1" smtClean="0">
                              <a:latin typeface="Cambria Math" panose="02040503050406030204" pitchFamily="18" charset="0"/>
                            </a:rPr>
                            <m:t>3</m:t>
                          </m:r>
                        </m:sub>
                        <m:sup/>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𝑣</m:t>
                                  </m:r>
                                </m:e>
                                <m:sub>
                                  <m:r>
                                    <a:rPr kumimoji="1" lang="en-US" altLang="ko-Kore-KR" b="0" i="1" smtClean="0">
                                      <a:latin typeface="Cambria Math" panose="02040503050406030204" pitchFamily="18" charset="0"/>
                                      <a:ea typeface="Cambria Math" panose="02040503050406030204" pitchFamily="18" charset="0"/>
                                    </a:rPr>
                                    <m:t>𝑔</m:t>
                                  </m:r>
                                </m:sub>
                              </m:sSub>
                              <m:f>
                                <m:fPr>
                                  <m:ctrlPr>
                                    <a:rPr kumimoji="1" lang="en-US" altLang="ko-Kore-KR" b="0" i="1" smtClean="0">
                                      <a:latin typeface="Cambria Math" panose="02040503050406030204" pitchFamily="18" charset="0"/>
                                      <a:ea typeface="Cambria Math" panose="02040503050406030204" pitchFamily="18" charset="0"/>
                                    </a:rPr>
                                  </m:ctrlPr>
                                </m:fPr>
                                <m:num>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𝑇</m:t>
                                  </m:r>
                                </m:num>
                                <m:den>
                                  <m:r>
                                    <a:rPr kumimoji="1" lang="en-US" altLang="ko-Kore-KR" i="1">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𝑦</m:t>
                                  </m:r>
                                </m:den>
                              </m:f>
                            </m:e>
                          </m:d>
                        </m:e>
                      </m:nary>
                      <m:r>
                        <a:rPr kumimoji="1" lang="en-US" altLang="ko-Kore-KR" b="0" i="1" smtClean="0">
                          <a:latin typeface="Cambria Math" panose="02040503050406030204" pitchFamily="18" charset="0"/>
                        </a:rPr>
                        <m:t>𝑑𝑡</m:t>
                      </m:r>
                    </m:oMath>
                  </m:oMathPara>
                </a14:m>
                <a:endParaRPr lang="ko-Kore-KR" altLang="en-US" dirty="0"/>
              </a:p>
            </p:txBody>
          </p:sp>
        </mc:Choice>
        <mc:Fallback xmlns="">
          <p:sp>
            <p:nvSpPr>
              <p:cNvPr id="9" name="TextBox 8">
                <a:extLst>
                  <a:ext uri="{FF2B5EF4-FFF2-40B4-BE49-F238E27FC236}">
                    <a16:creationId xmlns:a16="http://schemas.microsoft.com/office/drawing/2014/main" id="{472D329A-C19F-8D1B-7CDD-14231EC282FE}"/>
                  </a:ext>
                </a:extLst>
              </p:cNvPr>
              <p:cNvSpPr txBox="1">
                <a:spLocks noRot="1" noChangeAspect="1" noMove="1" noResize="1" noEditPoints="1" noAdjustHandles="1" noChangeArrowheads="1" noChangeShapeType="1" noTextEdit="1"/>
              </p:cNvSpPr>
              <p:nvPr/>
            </p:nvSpPr>
            <p:spPr>
              <a:xfrm>
                <a:off x="7521582" y="3229857"/>
                <a:ext cx="4339948" cy="956159"/>
              </a:xfrm>
              <a:prstGeom prst="rect">
                <a:avLst/>
              </a:prstGeom>
              <a:blipFill>
                <a:blip r:embed="rId6"/>
                <a:stretch>
                  <a:fillRect t="-100000" b="-161842"/>
                </a:stretch>
              </a:blipFill>
            </p:spPr>
            <p:txBody>
              <a:bodyPr/>
              <a:lstStyle/>
              <a:p>
                <a:r>
                  <a:rPr lang="ko-Kore-KR" altLang="en-US">
                    <a:noFill/>
                  </a:rPr>
                  <a:t> </a:t>
                </a:r>
              </a:p>
            </p:txBody>
          </p:sp>
        </mc:Fallback>
      </mc:AlternateContent>
      <p:sp>
        <p:nvSpPr>
          <p:cNvPr id="11" name="타원 10">
            <a:extLst>
              <a:ext uri="{FF2B5EF4-FFF2-40B4-BE49-F238E27FC236}">
                <a16:creationId xmlns:a16="http://schemas.microsoft.com/office/drawing/2014/main" id="{DC5EA7DD-8CD1-3EFE-F30F-1508DE79CFAE}"/>
              </a:ext>
            </a:extLst>
          </p:cNvPr>
          <p:cNvSpPr/>
          <p:nvPr/>
        </p:nvSpPr>
        <p:spPr>
          <a:xfrm>
            <a:off x="6355533" y="3493173"/>
            <a:ext cx="353085" cy="429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타원 11">
            <a:extLst>
              <a:ext uri="{FF2B5EF4-FFF2-40B4-BE49-F238E27FC236}">
                <a16:creationId xmlns:a16="http://schemas.microsoft.com/office/drawing/2014/main" id="{BB98FBAD-B458-764A-E9D8-93B00A6C1B97}"/>
              </a:ext>
            </a:extLst>
          </p:cNvPr>
          <p:cNvSpPr/>
          <p:nvPr/>
        </p:nvSpPr>
        <p:spPr>
          <a:xfrm>
            <a:off x="6355533" y="5302357"/>
            <a:ext cx="353085" cy="429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타원 12">
            <a:extLst>
              <a:ext uri="{FF2B5EF4-FFF2-40B4-BE49-F238E27FC236}">
                <a16:creationId xmlns:a16="http://schemas.microsoft.com/office/drawing/2014/main" id="{853F8515-F73A-C158-036B-70378869C467}"/>
              </a:ext>
            </a:extLst>
          </p:cNvPr>
          <p:cNvSpPr/>
          <p:nvPr/>
        </p:nvSpPr>
        <p:spPr>
          <a:xfrm>
            <a:off x="6801369" y="3079524"/>
            <a:ext cx="209154" cy="429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타원 15">
            <a:extLst>
              <a:ext uri="{FF2B5EF4-FFF2-40B4-BE49-F238E27FC236}">
                <a16:creationId xmlns:a16="http://schemas.microsoft.com/office/drawing/2014/main" id="{04A4A9B6-5622-483C-4FC1-547C284B3DEE}"/>
              </a:ext>
            </a:extLst>
          </p:cNvPr>
          <p:cNvSpPr/>
          <p:nvPr/>
        </p:nvSpPr>
        <p:spPr>
          <a:xfrm>
            <a:off x="6897076" y="5005426"/>
            <a:ext cx="209154" cy="429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7" name="TextBox 16">
            <a:extLst>
              <a:ext uri="{FF2B5EF4-FFF2-40B4-BE49-F238E27FC236}">
                <a16:creationId xmlns:a16="http://schemas.microsoft.com/office/drawing/2014/main" id="{03922508-E039-8A29-53DE-F90D466923F3}"/>
              </a:ext>
            </a:extLst>
          </p:cNvPr>
          <p:cNvSpPr txBox="1"/>
          <p:nvPr/>
        </p:nvSpPr>
        <p:spPr>
          <a:xfrm>
            <a:off x="8220547" y="950614"/>
            <a:ext cx="2931572" cy="1200329"/>
          </a:xfrm>
          <a:prstGeom prst="rect">
            <a:avLst/>
          </a:prstGeom>
          <a:noFill/>
        </p:spPr>
        <p:txBody>
          <a:bodyPr wrap="none" rtlCol="0">
            <a:spAutoFit/>
          </a:bodyPr>
          <a:lstStyle/>
          <a:p>
            <a:r>
              <a:rPr kumimoji="1" lang="en-US" altLang="ko-Kore-KR" dirty="0"/>
              <a:t>Northward current anomaly</a:t>
            </a:r>
          </a:p>
          <a:p>
            <a:pPr marL="285750" indent="-285750">
              <a:buFont typeface="Wingdings" pitchFamily="2" charset="2"/>
              <a:buChar char="à"/>
            </a:pPr>
            <a:r>
              <a:rPr kumimoji="1" lang="en-US" altLang="ko-Kore-KR" dirty="0"/>
              <a:t>Warm advection anomaly </a:t>
            </a:r>
          </a:p>
          <a:p>
            <a:pPr marL="285750" indent="-285750">
              <a:buFont typeface="Wingdings" pitchFamily="2" charset="2"/>
              <a:buChar char="à"/>
            </a:pPr>
            <a:r>
              <a:rPr kumimoji="1" lang="en-US" altLang="ko-Kore-KR" dirty="0"/>
              <a:t>SST trend</a:t>
            </a:r>
          </a:p>
          <a:p>
            <a:pPr marL="285750" indent="-285750">
              <a:buFont typeface="Wingdings" pitchFamily="2" charset="2"/>
              <a:buChar char="à"/>
            </a:pPr>
            <a:endParaRPr kumimoji="1" lang="ko-Kore-KR" altLang="en-US" dirty="0"/>
          </a:p>
        </p:txBody>
      </p:sp>
      <p:sp>
        <p:nvSpPr>
          <p:cNvPr id="18" name="TextBox 17">
            <a:extLst>
              <a:ext uri="{FF2B5EF4-FFF2-40B4-BE49-F238E27FC236}">
                <a16:creationId xmlns:a16="http://schemas.microsoft.com/office/drawing/2014/main" id="{03DC4E92-8801-D3E2-6A99-04EB83082CFF}"/>
              </a:ext>
            </a:extLst>
          </p:cNvPr>
          <p:cNvSpPr txBox="1"/>
          <p:nvPr/>
        </p:nvSpPr>
        <p:spPr>
          <a:xfrm>
            <a:off x="8220547" y="5547217"/>
            <a:ext cx="2433936" cy="369332"/>
          </a:xfrm>
          <a:prstGeom prst="rect">
            <a:avLst/>
          </a:prstGeom>
          <a:noFill/>
        </p:spPr>
        <p:txBody>
          <a:bodyPr wrap="none" rtlCol="0">
            <a:spAutoFit/>
          </a:bodyPr>
          <a:lstStyle/>
          <a:p>
            <a:r>
              <a:rPr kumimoji="1" lang="en-US" altLang="ko-Kore-KR" dirty="0"/>
              <a:t>Relationship with wind?</a:t>
            </a:r>
            <a:endParaRPr kumimoji="1" lang="ko-Kore-KR" altLang="en-US" dirty="0"/>
          </a:p>
        </p:txBody>
      </p:sp>
    </p:spTree>
    <p:extLst>
      <p:ext uri="{BB962C8B-B14F-4D97-AF65-F5344CB8AC3E}">
        <p14:creationId xmlns:p14="http://schemas.microsoft.com/office/powerpoint/2010/main" val="2929842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8DCB0-7805-11D3-6B72-E870CE0C1208}"/>
              </a:ext>
            </a:extLst>
          </p:cNvPr>
          <p:cNvSpPr txBox="1"/>
          <p:nvPr/>
        </p:nvSpPr>
        <p:spPr>
          <a:xfrm>
            <a:off x="67158" y="0"/>
            <a:ext cx="1300356" cy="400110"/>
          </a:xfrm>
          <a:prstGeom prst="rect">
            <a:avLst/>
          </a:prstGeom>
          <a:noFill/>
        </p:spPr>
        <p:txBody>
          <a:bodyPr wrap="none" rtlCol="0">
            <a:spAutoFit/>
          </a:bodyPr>
          <a:lstStyle/>
          <a:p>
            <a:r>
              <a:rPr kumimoji="1" lang="en-US" altLang="ko-Kore-KR" sz="2000" b="1" dirty="0"/>
              <a:t>Discussion</a:t>
            </a:r>
            <a:endParaRPr kumimoji="1" lang="ko-Kore-KR" altLang="en-US" sz="2000" b="1" dirty="0"/>
          </a:p>
        </p:txBody>
      </p:sp>
      <p:pic>
        <p:nvPicPr>
          <p:cNvPr id="4" name="그림 3" descr="스크린샷, 텍스트, 지도, 도표이(가) 표시된 사진&#10;&#10;자동 생성된 설명">
            <a:extLst>
              <a:ext uri="{FF2B5EF4-FFF2-40B4-BE49-F238E27FC236}">
                <a16:creationId xmlns:a16="http://schemas.microsoft.com/office/drawing/2014/main" id="{2C0EFBB5-0D4D-5357-AB33-4240110C7D88}"/>
              </a:ext>
            </a:extLst>
          </p:cNvPr>
          <p:cNvPicPr>
            <a:picLocks noChangeAspect="1"/>
          </p:cNvPicPr>
          <p:nvPr/>
        </p:nvPicPr>
        <p:blipFill>
          <a:blip r:embed="rId2"/>
          <a:stretch>
            <a:fillRect/>
          </a:stretch>
        </p:blipFill>
        <p:spPr>
          <a:xfrm>
            <a:off x="67158" y="816978"/>
            <a:ext cx="4762500" cy="2286000"/>
          </a:xfrm>
          <a:prstGeom prst="rect">
            <a:avLst/>
          </a:prstGeom>
        </p:spPr>
      </p:pic>
      <p:pic>
        <p:nvPicPr>
          <p:cNvPr id="6" name="그림 5" descr="텍스트, 스크린샷, 지도이(가) 표시된 사진&#10;&#10;자동 생성된 설명">
            <a:extLst>
              <a:ext uri="{FF2B5EF4-FFF2-40B4-BE49-F238E27FC236}">
                <a16:creationId xmlns:a16="http://schemas.microsoft.com/office/drawing/2014/main" id="{5280FDBF-5700-3271-AC60-2000397E61FD}"/>
              </a:ext>
            </a:extLst>
          </p:cNvPr>
          <p:cNvPicPr>
            <a:picLocks noChangeAspect="1"/>
          </p:cNvPicPr>
          <p:nvPr/>
        </p:nvPicPr>
        <p:blipFill>
          <a:blip r:embed="rId3"/>
          <a:stretch>
            <a:fillRect/>
          </a:stretch>
        </p:blipFill>
        <p:spPr>
          <a:xfrm>
            <a:off x="414357" y="3273923"/>
            <a:ext cx="4271564" cy="3071526"/>
          </a:xfrm>
          <a:prstGeom prst="rect">
            <a:avLst/>
          </a:prstGeom>
        </p:spPr>
      </p:pic>
      <p:sp>
        <p:nvSpPr>
          <p:cNvPr id="7" name="TextBox 6">
            <a:extLst>
              <a:ext uri="{FF2B5EF4-FFF2-40B4-BE49-F238E27FC236}">
                <a16:creationId xmlns:a16="http://schemas.microsoft.com/office/drawing/2014/main" id="{9BE240A2-13E6-6525-8D91-D8191CC34A57}"/>
              </a:ext>
            </a:extLst>
          </p:cNvPr>
          <p:cNvSpPr txBox="1"/>
          <p:nvPr/>
        </p:nvSpPr>
        <p:spPr>
          <a:xfrm>
            <a:off x="1513752" y="6235908"/>
            <a:ext cx="1630959" cy="369332"/>
          </a:xfrm>
          <a:prstGeom prst="rect">
            <a:avLst/>
          </a:prstGeom>
          <a:noFill/>
        </p:spPr>
        <p:txBody>
          <a:bodyPr wrap="none" rtlCol="0">
            <a:spAutoFit/>
          </a:bodyPr>
          <a:lstStyle/>
          <a:p>
            <a:r>
              <a:rPr kumimoji="1" lang="en-US" altLang="ko-Kore-KR" dirty="0"/>
              <a:t>Hu et al. (2010)</a:t>
            </a:r>
            <a:endParaRPr kumimoji="1" lang="ko-Kore-KR" altLang="en-US" dirty="0"/>
          </a:p>
        </p:txBody>
      </p:sp>
      <p:pic>
        <p:nvPicPr>
          <p:cNvPr id="9" name="그림 8" descr="텍스트, 지도, 스크린샷, 도표이(가) 표시된 사진&#10;&#10;자동 생성된 설명">
            <a:extLst>
              <a:ext uri="{FF2B5EF4-FFF2-40B4-BE49-F238E27FC236}">
                <a16:creationId xmlns:a16="http://schemas.microsoft.com/office/drawing/2014/main" id="{5C63F184-6A0F-1CCF-64B4-27F28978400C}"/>
              </a:ext>
            </a:extLst>
          </p:cNvPr>
          <p:cNvPicPr>
            <a:picLocks noChangeAspect="1"/>
          </p:cNvPicPr>
          <p:nvPr/>
        </p:nvPicPr>
        <p:blipFill>
          <a:blip r:embed="rId4"/>
          <a:stretch>
            <a:fillRect/>
          </a:stretch>
        </p:blipFill>
        <p:spPr>
          <a:xfrm>
            <a:off x="8189232" y="267965"/>
            <a:ext cx="2142545" cy="2680350"/>
          </a:xfrm>
          <a:prstGeom prst="rect">
            <a:avLst/>
          </a:prstGeom>
        </p:spPr>
      </p:pic>
      <p:pic>
        <p:nvPicPr>
          <p:cNvPr id="11" name="그림 10" descr="텍스트, 스크린샷, 도표, 그래픽 디자인이(가) 표시된 사진&#10;&#10;자동 생성된 설명">
            <a:extLst>
              <a:ext uri="{FF2B5EF4-FFF2-40B4-BE49-F238E27FC236}">
                <a16:creationId xmlns:a16="http://schemas.microsoft.com/office/drawing/2014/main" id="{F0B80B3D-A6B6-93A8-61AC-65E44BB5CF0A}"/>
              </a:ext>
            </a:extLst>
          </p:cNvPr>
          <p:cNvPicPr>
            <a:picLocks noChangeAspect="1"/>
          </p:cNvPicPr>
          <p:nvPr/>
        </p:nvPicPr>
        <p:blipFill>
          <a:blip r:embed="rId5"/>
          <a:stretch>
            <a:fillRect/>
          </a:stretch>
        </p:blipFill>
        <p:spPr>
          <a:xfrm>
            <a:off x="5591445" y="311634"/>
            <a:ext cx="2485474" cy="2636681"/>
          </a:xfrm>
          <a:prstGeom prst="rect">
            <a:avLst/>
          </a:prstGeom>
        </p:spPr>
      </p:pic>
      <p:sp>
        <p:nvSpPr>
          <p:cNvPr id="12" name="TextBox 11">
            <a:extLst>
              <a:ext uri="{FF2B5EF4-FFF2-40B4-BE49-F238E27FC236}">
                <a16:creationId xmlns:a16="http://schemas.microsoft.com/office/drawing/2014/main" id="{E05AAD6E-1C07-872C-A058-2A89A5D65753}"/>
              </a:ext>
            </a:extLst>
          </p:cNvPr>
          <p:cNvSpPr txBox="1"/>
          <p:nvPr/>
        </p:nvSpPr>
        <p:spPr>
          <a:xfrm>
            <a:off x="10366692" y="574215"/>
            <a:ext cx="1825308" cy="369332"/>
          </a:xfrm>
          <a:prstGeom prst="rect">
            <a:avLst/>
          </a:prstGeom>
          <a:noFill/>
        </p:spPr>
        <p:txBody>
          <a:bodyPr wrap="none" rtlCol="0">
            <a:spAutoFit/>
          </a:bodyPr>
          <a:lstStyle/>
          <a:p>
            <a:r>
              <a:rPr kumimoji="1" lang="en-US" altLang="ko-Kore-KR" dirty="0"/>
              <a:t>Yoon et al. (2016)</a:t>
            </a:r>
            <a:endParaRPr kumimoji="1" lang="ko-Kore-KR" altLang="en-US" dirty="0"/>
          </a:p>
        </p:txBody>
      </p:sp>
      <p:sp>
        <p:nvSpPr>
          <p:cNvPr id="13" name="TextBox 12">
            <a:extLst>
              <a:ext uri="{FF2B5EF4-FFF2-40B4-BE49-F238E27FC236}">
                <a16:creationId xmlns:a16="http://schemas.microsoft.com/office/drawing/2014/main" id="{3F784072-02F4-0128-AA93-13E613039BEE}"/>
              </a:ext>
            </a:extLst>
          </p:cNvPr>
          <p:cNvSpPr txBox="1"/>
          <p:nvPr/>
        </p:nvSpPr>
        <p:spPr>
          <a:xfrm>
            <a:off x="5591445" y="3044279"/>
            <a:ext cx="5403954" cy="769441"/>
          </a:xfrm>
          <a:prstGeom prst="rect">
            <a:avLst/>
          </a:prstGeom>
          <a:noFill/>
        </p:spPr>
        <p:txBody>
          <a:bodyPr wrap="square" rtlCol="0">
            <a:spAutoFit/>
          </a:bodyPr>
          <a:lstStyle/>
          <a:p>
            <a:r>
              <a:rPr kumimoji="1" lang="en-US" altLang="ko-Kore-KR" sz="1100" dirty="0"/>
              <a:t>The </a:t>
            </a:r>
            <a:r>
              <a:rPr kumimoji="1" lang="en-US" altLang="ko-Kore-KR" sz="1100" b="1" dirty="0"/>
              <a:t>positive WSC </a:t>
            </a:r>
            <a:r>
              <a:rPr kumimoji="1" lang="en-US" altLang="ko-Kore-KR" sz="1100" dirty="0"/>
              <a:t>in the EKB was shown to influence the </a:t>
            </a:r>
            <a:r>
              <a:rPr kumimoji="1" lang="en-US" altLang="ko-Kore-KR" sz="1100" b="1" dirty="0"/>
              <a:t>separation of the EKWC </a:t>
            </a:r>
            <a:r>
              <a:rPr kumimoji="1" lang="en-US" altLang="ko-Kore-KR" sz="1100" dirty="0"/>
              <a:t>[Kim and Yoon, 1996; Yoon et al., 2005].</a:t>
            </a:r>
          </a:p>
          <a:p>
            <a:r>
              <a:rPr kumimoji="1" lang="en-US" altLang="ko-Kore-KR" sz="1100" dirty="0" err="1"/>
              <a:t>Trusenkova</a:t>
            </a:r>
            <a:r>
              <a:rPr kumimoji="1" lang="en-US" altLang="ko-Kore-KR" sz="1100" dirty="0"/>
              <a:t> et al. [2009] suggested that the </a:t>
            </a:r>
            <a:r>
              <a:rPr kumimoji="1" lang="en-US" altLang="ko-Kore-KR" sz="1100" b="1" dirty="0"/>
              <a:t>anticyclonic WSC </a:t>
            </a:r>
            <a:r>
              <a:rPr kumimoji="1" lang="en-US" altLang="ko-Kore-KR" sz="1100" dirty="0"/>
              <a:t>forcing results in the </a:t>
            </a:r>
            <a:r>
              <a:rPr kumimoji="1" lang="en-US" altLang="ko-Kore-KR" sz="1100" b="1" dirty="0"/>
              <a:t>stronger EKWC and northward shift of the TWC</a:t>
            </a:r>
            <a:r>
              <a:rPr kumimoji="1" lang="en-US" altLang="ko-Kore-KR" sz="1100" dirty="0"/>
              <a:t>.</a:t>
            </a:r>
            <a:endParaRPr kumimoji="1" lang="ko-Kore-KR" altLang="en-US" sz="1100" dirty="0"/>
          </a:p>
        </p:txBody>
      </p:sp>
      <p:pic>
        <p:nvPicPr>
          <p:cNvPr id="15" name="그림 14" descr="텍스트, 스크린샷, 도표, 지도이(가) 표시된 사진&#10;&#10;자동 생성된 설명">
            <a:extLst>
              <a:ext uri="{FF2B5EF4-FFF2-40B4-BE49-F238E27FC236}">
                <a16:creationId xmlns:a16="http://schemas.microsoft.com/office/drawing/2014/main" id="{AE0B281D-1E75-AA39-5EC9-C566A2D063C9}"/>
              </a:ext>
            </a:extLst>
          </p:cNvPr>
          <p:cNvPicPr>
            <a:picLocks noChangeAspect="1"/>
          </p:cNvPicPr>
          <p:nvPr/>
        </p:nvPicPr>
        <p:blipFill>
          <a:blip r:embed="rId6"/>
          <a:stretch>
            <a:fillRect/>
          </a:stretch>
        </p:blipFill>
        <p:spPr>
          <a:xfrm>
            <a:off x="4923237" y="4083390"/>
            <a:ext cx="3988470" cy="1696957"/>
          </a:xfrm>
          <a:prstGeom prst="rect">
            <a:avLst/>
          </a:prstGeom>
        </p:spPr>
      </p:pic>
      <p:sp>
        <p:nvSpPr>
          <p:cNvPr id="16" name="TextBox 15">
            <a:extLst>
              <a:ext uri="{FF2B5EF4-FFF2-40B4-BE49-F238E27FC236}">
                <a16:creationId xmlns:a16="http://schemas.microsoft.com/office/drawing/2014/main" id="{0F2F3CED-583C-A732-F006-52D0E40BADA8}"/>
              </a:ext>
            </a:extLst>
          </p:cNvPr>
          <p:cNvSpPr txBox="1"/>
          <p:nvPr/>
        </p:nvSpPr>
        <p:spPr>
          <a:xfrm>
            <a:off x="9370957" y="6025687"/>
            <a:ext cx="1784848" cy="369332"/>
          </a:xfrm>
          <a:prstGeom prst="rect">
            <a:avLst/>
          </a:prstGeom>
          <a:noFill/>
        </p:spPr>
        <p:txBody>
          <a:bodyPr wrap="none" rtlCol="0">
            <a:spAutoFit/>
          </a:bodyPr>
          <a:lstStyle/>
          <a:p>
            <a:r>
              <a:rPr kumimoji="1" lang="en-US" altLang="ko-Kore-KR" dirty="0"/>
              <a:t>Choi et al. (2022)</a:t>
            </a:r>
          </a:p>
        </p:txBody>
      </p:sp>
      <p:pic>
        <p:nvPicPr>
          <p:cNvPr id="18" name="그림 17" descr="텍스트, 스크린샷, 지도, 도표이(가) 표시된 사진&#10;&#10;자동 생성된 설명">
            <a:extLst>
              <a:ext uri="{FF2B5EF4-FFF2-40B4-BE49-F238E27FC236}">
                <a16:creationId xmlns:a16="http://schemas.microsoft.com/office/drawing/2014/main" id="{847A0DD5-ADCA-CE10-40FA-E1D7FF9279AA}"/>
              </a:ext>
            </a:extLst>
          </p:cNvPr>
          <p:cNvPicPr>
            <a:picLocks noChangeAspect="1"/>
          </p:cNvPicPr>
          <p:nvPr/>
        </p:nvPicPr>
        <p:blipFill>
          <a:blip r:embed="rId7"/>
          <a:stretch>
            <a:fillRect/>
          </a:stretch>
        </p:blipFill>
        <p:spPr>
          <a:xfrm>
            <a:off x="8753852" y="3746895"/>
            <a:ext cx="2506864" cy="2220614"/>
          </a:xfrm>
          <a:prstGeom prst="rect">
            <a:avLst/>
          </a:prstGeom>
        </p:spPr>
      </p:pic>
      <p:pic>
        <p:nvPicPr>
          <p:cNvPr id="8" name="그림 7">
            <a:extLst>
              <a:ext uri="{FF2B5EF4-FFF2-40B4-BE49-F238E27FC236}">
                <a16:creationId xmlns:a16="http://schemas.microsoft.com/office/drawing/2014/main" id="{3EA17F0B-A28E-175A-9C3D-21720DD9A113}"/>
              </a:ext>
            </a:extLst>
          </p:cNvPr>
          <p:cNvPicPr>
            <a:picLocks noChangeAspect="1"/>
          </p:cNvPicPr>
          <p:nvPr/>
        </p:nvPicPr>
        <p:blipFill rotWithShape="1">
          <a:blip r:embed="rId8"/>
          <a:srcRect t="15311"/>
          <a:stretch/>
        </p:blipFill>
        <p:spPr>
          <a:xfrm>
            <a:off x="530015" y="629815"/>
            <a:ext cx="4076700" cy="258133"/>
          </a:xfrm>
          <a:prstGeom prst="rect">
            <a:avLst/>
          </a:prstGeom>
        </p:spPr>
      </p:pic>
      <p:sp>
        <p:nvSpPr>
          <p:cNvPr id="10" name="TextBox 9">
            <a:extLst>
              <a:ext uri="{FF2B5EF4-FFF2-40B4-BE49-F238E27FC236}">
                <a16:creationId xmlns:a16="http://schemas.microsoft.com/office/drawing/2014/main" id="{98FABD4B-3C60-9965-67CF-0ED32878AEB3}"/>
              </a:ext>
            </a:extLst>
          </p:cNvPr>
          <p:cNvSpPr txBox="1"/>
          <p:nvPr/>
        </p:nvSpPr>
        <p:spPr>
          <a:xfrm>
            <a:off x="828945" y="358662"/>
            <a:ext cx="3471528" cy="307777"/>
          </a:xfrm>
          <a:prstGeom prst="rect">
            <a:avLst/>
          </a:prstGeom>
          <a:noFill/>
        </p:spPr>
        <p:txBody>
          <a:bodyPr wrap="none" rtlCol="0">
            <a:spAutoFit/>
          </a:bodyPr>
          <a:lstStyle/>
          <a:p>
            <a:r>
              <a:rPr kumimoji="1" lang="en-US" altLang="ko-Kore-KR" sz="1400" dirty="0"/>
              <a:t>Wind stress &amp; WSC anomaly (Reacceleration)</a:t>
            </a:r>
            <a:endParaRPr kumimoji="1" lang="ko-Kore-KR" altLang="en-US" sz="1400" dirty="0"/>
          </a:p>
        </p:txBody>
      </p:sp>
      <p:sp>
        <p:nvSpPr>
          <p:cNvPr id="14" name="TextBox 13">
            <a:extLst>
              <a:ext uri="{FF2B5EF4-FFF2-40B4-BE49-F238E27FC236}">
                <a16:creationId xmlns:a16="http://schemas.microsoft.com/office/drawing/2014/main" id="{D1ABC50D-FAC7-4F1F-0498-CE5A38179EE7}"/>
              </a:ext>
            </a:extLst>
          </p:cNvPr>
          <p:cNvSpPr txBox="1"/>
          <p:nvPr/>
        </p:nvSpPr>
        <p:spPr>
          <a:xfrm>
            <a:off x="4412786" y="413538"/>
            <a:ext cx="788999" cy="261610"/>
          </a:xfrm>
          <a:prstGeom prst="rect">
            <a:avLst/>
          </a:prstGeom>
          <a:noFill/>
        </p:spPr>
        <p:txBody>
          <a:bodyPr wrap="none" rtlCol="0">
            <a:spAutoFit/>
          </a:bodyPr>
          <a:lstStyle/>
          <a:p>
            <a:r>
              <a:rPr kumimoji="1" lang="en-US" altLang="ko-Kore-KR" sz="1100" dirty="0"/>
              <a:t>10</a:t>
            </a:r>
            <a:r>
              <a:rPr kumimoji="1" lang="en-US" altLang="ko-Kore-KR" sz="1100" baseline="30000" dirty="0"/>
              <a:t>−8</a:t>
            </a:r>
            <a:r>
              <a:rPr kumimoji="1" lang="en-US" altLang="ko-Kore-KR" sz="1100" dirty="0"/>
              <a:t> N·m</a:t>
            </a:r>
            <a:r>
              <a:rPr kumimoji="1" lang="en-US" altLang="ko-Kore-KR" sz="1100" baseline="30000" dirty="0"/>
              <a:t>−3</a:t>
            </a:r>
            <a:endParaRPr kumimoji="1" lang="ko-Kore-KR" altLang="en-US" sz="1100" baseline="30000" dirty="0"/>
          </a:p>
        </p:txBody>
      </p:sp>
    </p:spTree>
    <p:extLst>
      <p:ext uri="{BB962C8B-B14F-4D97-AF65-F5344CB8AC3E}">
        <p14:creationId xmlns:p14="http://schemas.microsoft.com/office/powerpoint/2010/main" val="2639107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DDFAC9A7-C6DA-6E13-BAF8-200471AAAE32}"/>
              </a:ext>
            </a:extLst>
          </p:cNvPr>
          <p:cNvPicPr>
            <a:picLocks/>
          </p:cNvPicPr>
          <p:nvPr/>
        </p:nvPicPr>
        <p:blipFill>
          <a:blip r:embed="rId2">
            <a:extLst>
              <a:ext uri="{28A0092B-C50C-407E-A947-70E740481C1C}">
                <a14:useLocalDpi xmlns:a14="http://schemas.microsoft.com/office/drawing/2010/main" val="0"/>
              </a:ext>
            </a:extLst>
          </a:blip>
          <a:srcRect l="10243" t="14989" r="10585" b="12213"/>
          <a:stretch>
            <a:fillRect/>
          </a:stretch>
        </p:blipFill>
        <p:spPr bwMode="auto">
          <a:xfrm>
            <a:off x="641390" y="255872"/>
            <a:ext cx="5492796" cy="2929385"/>
          </a:xfrm>
          <a:prstGeom prst="rect">
            <a:avLst/>
          </a:prstGeom>
          <a:noFill/>
          <a:ln>
            <a:noFill/>
          </a:ln>
        </p:spPr>
      </p:pic>
      <p:sp>
        <p:nvSpPr>
          <p:cNvPr id="9" name="TextBox 8">
            <a:extLst>
              <a:ext uri="{FF2B5EF4-FFF2-40B4-BE49-F238E27FC236}">
                <a16:creationId xmlns:a16="http://schemas.microsoft.com/office/drawing/2014/main" id="{13105700-8922-24A6-722D-2BCE16CDED59}"/>
              </a:ext>
            </a:extLst>
          </p:cNvPr>
          <p:cNvSpPr txBox="1"/>
          <p:nvPr/>
        </p:nvSpPr>
        <p:spPr>
          <a:xfrm>
            <a:off x="183444" y="2917980"/>
            <a:ext cx="7753770" cy="1154162"/>
          </a:xfrm>
          <a:prstGeom prst="rect">
            <a:avLst/>
          </a:prstGeom>
          <a:noFill/>
        </p:spPr>
        <p:txBody>
          <a:bodyPr wrap="square" rtlCol="0">
            <a:spAutoFit/>
          </a:bodyPr>
          <a:lstStyle/>
          <a:p>
            <a:br>
              <a:rPr kumimoji="0" lang="ko-Kore-KR" altLang="ko-KR" sz="1100" b="0" i="0" u="none" strike="noStrike" cap="none" normalizeH="0" baseline="0" dirty="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rPr>
            </a:br>
            <a:r>
              <a:rPr kumimoji="0" lang="ko-Kore-KR" altLang="ko-KR" sz="1400" b="1" i="0" u="none" strike="noStrike" cap="none" normalizeH="0" baseline="0" dirty="0">
                <a:ln>
                  <a:noFill/>
                </a:ln>
                <a:solidFill>
                  <a:schemeClr val="tx1"/>
                </a:solidFill>
                <a:effectLst/>
                <a:latin typeface="Arial" panose="020B0604020202020204" pitchFamily="34" charset="0"/>
                <a:ea typeface="HY신명조"/>
                <a:cs typeface="Times New Roman" panose="02020603050405020304" pitchFamily="18" charset="0"/>
              </a:rPr>
              <a:t>Figure 5.5 </a:t>
            </a:r>
            <a:r>
              <a:rPr kumimoji="0" lang="ko-Kore-KR" altLang="ko-KR" sz="1400" b="0" i="0" u="none" strike="noStrike" cap="none" normalizeH="0" baseline="0" dirty="0">
                <a:ln>
                  <a:noFill/>
                </a:ln>
                <a:solidFill>
                  <a:schemeClr val="tx1"/>
                </a:solidFill>
                <a:effectLst/>
                <a:latin typeface="Arial" panose="020B0604020202020204" pitchFamily="34" charset="0"/>
                <a:ea typeface="HY신명조"/>
                <a:cs typeface="Times New Roman" panose="02020603050405020304" pitchFamily="18" charset="0"/>
              </a:rPr>
              <a:t>Time series of the detrended decadal component along with various indices. The red line represents the PDO index, the green line the NPGO index, the blue line the EAWM index, and the purple line the IOBM index.</a:t>
            </a:r>
            <a:endParaRPr kumimoji="0" lang="ko-Kore-KR" altLang="ko-KR" sz="2400" b="0" i="0" u="none" strike="noStrike" cap="none" normalizeH="0" baseline="0" dirty="0">
              <a:ln>
                <a:noFill/>
              </a:ln>
              <a:solidFill>
                <a:schemeClr val="tx1"/>
              </a:solidFill>
              <a:effectLst/>
              <a:latin typeface="Arial" panose="020B0604020202020204" pitchFamily="34" charset="0"/>
            </a:endParaRPr>
          </a:p>
          <a:p>
            <a:endParaRPr kumimoji="1" lang="ko-Kore-KR" altLang="en-US" sz="1400" dirty="0"/>
          </a:p>
        </p:txBody>
      </p:sp>
      <p:sp>
        <p:nvSpPr>
          <p:cNvPr id="2" name="TextBox 1">
            <a:extLst>
              <a:ext uri="{FF2B5EF4-FFF2-40B4-BE49-F238E27FC236}">
                <a16:creationId xmlns:a16="http://schemas.microsoft.com/office/drawing/2014/main" id="{B6BF9569-0417-DFE0-3E45-890FFAA35F87}"/>
              </a:ext>
            </a:extLst>
          </p:cNvPr>
          <p:cNvSpPr txBox="1"/>
          <p:nvPr/>
        </p:nvSpPr>
        <p:spPr>
          <a:xfrm>
            <a:off x="6727841" y="846989"/>
            <a:ext cx="3106363" cy="1477328"/>
          </a:xfrm>
          <a:prstGeom prst="rect">
            <a:avLst/>
          </a:prstGeom>
          <a:noFill/>
        </p:spPr>
        <p:txBody>
          <a:bodyPr wrap="none" rtlCol="0">
            <a:spAutoFit/>
          </a:bodyPr>
          <a:lstStyle/>
          <a:p>
            <a:r>
              <a:rPr kumimoji="1" lang="en-US" altLang="ko-Kore-KR" dirty="0"/>
              <a:t>Detrended decadal component</a:t>
            </a:r>
          </a:p>
          <a:p>
            <a:r>
              <a:rPr kumimoji="1" lang="en-US" altLang="ko-Kore-KR" dirty="0">
                <a:solidFill>
                  <a:srgbClr val="FF0000"/>
                </a:solidFill>
              </a:rPr>
              <a:t>PDO</a:t>
            </a:r>
          </a:p>
          <a:p>
            <a:r>
              <a:rPr kumimoji="1" lang="en-US" altLang="ko-Kore-KR" dirty="0">
                <a:solidFill>
                  <a:srgbClr val="00B050"/>
                </a:solidFill>
              </a:rPr>
              <a:t>NPGO</a:t>
            </a:r>
          </a:p>
          <a:p>
            <a:r>
              <a:rPr kumimoji="1" lang="en-US" altLang="ko-Kore-KR" dirty="0">
                <a:solidFill>
                  <a:srgbClr val="7030A0"/>
                </a:solidFill>
              </a:rPr>
              <a:t>IOBM</a:t>
            </a:r>
          </a:p>
          <a:p>
            <a:r>
              <a:rPr kumimoji="1" lang="en-US" altLang="ko-Kore-KR" dirty="0">
                <a:solidFill>
                  <a:srgbClr val="0432FF"/>
                </a:solidFill>
              </a:rPr>
              <a:t>EAWM</a:t>
            </a:r>
            <a:endParaRPr kumimoji="1" lang="ko-Kore-KR" altLang="en-US" dirty="0">
              <a:solidFill>
                <a:srgbClr val="0432FF"/>
              </a:solidFill>
            </a:endParaRPr>
          </a:p>
        </p:txBody>
      </p:sp>
      <p:pic>
        <p:nvPicPr>
          <p:cNvPr id="11" name="그림 10">
            <a:extLst>
              <a:ext uri="{FF2B5EF4-FFF2-40B4-BE49-F238E27FC236}">
                <a16:creationId xmlns:a16="http://schemas.microsoft.com/office/drawing/2014/main" id="{D57E9EF6-66B7-686B-860A-F9321384B2A9}"/>
              </a:ext>
            </a:extLst>
          </p:cNvPr>
          <p:cNvPicPr>
            <a:picLocks noChangeAspect="1"/>
          </p:cNvPicPr>
          <p:nvPr/>
        </p:nvPicPr>
        <p:blipFill>
          <a:blip r:embed="rId3"/>
          <a:stretch>
            <a:fillRect/>
          </a:stretch>
        </p:blipFill>
        <p:spPr>
          <a:xfrm>
            <a:off x="8394305" y="1953866"/>
            <a:ext cx="3326639" cy="3326639"/>
          </a:xfrm>
          <a:prstGeom prst="rect">
            <a:avLst/>
          </a:prstGeom>
        </p:spPr>
      </p:pic>
      <p:sp>
        <p:nvSpPr>
          <p:cNvPr id="17" name="TextBox 16">
            <a:extLst>
              <a:ext uri="{FF2B5EF4-FFF2-40B4-BE49-F238E27FC236}">
                <a16:creationId xmlns:a16="http://schemas.microsoft.com/office/drawing/2014/main" id="{66ED2751-DE90-36A8-0A4F-18648E08A725}"/>
              </a:ext>
            </a:extLst>
          </p:cNvPr>
          <p:cNvSpPr txBox="1"/>
          <p:nvPr/>
        </p:nvSpPr>
        <p:spPr>
          <a:xfrm>
            <a:off x="6727841" y="415822"/>
            <a:ext cx="2417970" cy="369332"/>
          </a:xfrm>
          <a:prstGeom prst="rect">
            <a:avLst/>
          </a:prstGeom>
          <a:noFill/>
        </p:spPr>
        <p:txBody>
          <a:bodyPr wrap="none" rtlCol="0">
            <a:spAutoFit/>
          </a:bodyPr>
          <a:lstStyle/>
          <a:p>
            <a:r>
              <a:rPr kumimoji="1" lang="en-US" altLang="ko-Kore-KR" dirty="0"/>
              <a:t>6 year low-pass filtered</a:t>
            </a:r>
            <a:endParaRPr kumimoji="1" lang="ko-Kore-KR" altLang="en-US" dirty="0"/>
          </a:p>
        </p:txBody>
      </p:sp>
      <p:pic>
        <p:nvPicPr>
          <p:cNvPr id="18" name="그림 17">
            <a:extLst>
              <a:ext uri="{FF2B5EF4-FFF2-40B4-BE49-F238E27FC236}">
                <a16:creationId xmlns:a16="http://schemas.microsoft.com/office/drawing/2014/main" id="{4467F4D9-7527-5039-64F4-3AC8A02C7FE0}"/>
              </a:ext>
            </a:extLst>
          </p:cNvPr>
          <p:cNvPicPr>
            <a:picLocks/>
          </p:cNvPicPr>
          <p:nvPr/>
        </p:nvPicPr>
        <p:blipFill>
          <a:blip r:embed="rId4">
            <a:extLst>
              <a:ext uri="{28A0092B-C50C-407E-A947-70E740481C1C}">
                <a14:useLocalDpi xmlns:a14="http://schemas.microsoft.com/office/drawing/2010/main" val="0"/>
              </a:ext>
            </a:extLst>
          </a:blip>
          <a:srcRect l="11041" t="15584" r="16573" b="13675"/>
          <a:stretch>
            <a:fillRect/>
          </a:stretch>
        </p:blipFill>
        <p:spPr bwMode="auto">
          <a:xfrm>
            <a:off x="410096" y="4205928"/>
            <a:ext cx="4302760" cy="2583815"/>
          </a:xfrm>
          <a:prstGeom prst="rect">
            <a:avLst/>
          </a:prstGeom>
          <a:noFill/>
          <a:ln>
            <a:noFill/>
          </a:ln>
        </p:spPr>
      </p:pic>
      <p:sp>
        <p:nvSpPr>
          <p:cNvPr id="19" name="TextBox 18">
            <a:extLst>
              <a:ext uri="{FF2B5EF4-FFF2-40B4-BE49-F238E27FC236}">
                <a16:creationId xmlns:a16="http://schemas.microsoft.com/office/drawing/2014/main" id="{2B3F4EB4-FDAE-EE96-5DA8-FEE892111E17}"/>
              </a:ext>
            </a:extLst>
          </p:cNvPr>
          <p:cNvSpPr txBox="1"/>
          <p:nvPr/>
        </p:nvSpPr>
        <p:spPr>
          <a:xfrm>
            <a:off x="5061428" y="5620192"/>
            <a:ext cx="5055326" cy="1169551"/>
          </a:xfrm>
          <a:prstGeom prst="rect">
            <a:avLst/>
          </a:prstGeom>
          <a:noFill/>
        </p:spPr>
        <p:txBody>
          <a:bodyPr wrap="square" rtlCol="0">
            <a:spAutoFit/>
          </a:bodyPr>
          <a:lstStyle/>
          <a:p>
            <a:pPr algn="just" latinLnBrk="0"/>
            <a:r>
              <a:rPr lang="en-US" altLang="ko-Kore-KR" sz="1400" b="1" kern="100" dirty="0">
                <a:effectLst/>
                <a:latin typeface="HY신명조"/>
                <a:ea typeface="Batang" panose="02030600000101010101" pitchFamily="18" charset="-127"/>
                <a:cs typeface="Times New Roman" panose="02020603050405020304" pitchFamily="18" charset="0"/>
              </a:rPr>
              <a:t>Figure 5.6</a:t>
            </a:r>
            <a:r>
              <a:rPr lang="en-US" altLang="ko-Kore-KR" sz="1400" kern="100" dirty="0">
                <a:effectLst/>
                <a:latin typeface="HY신명조"/>
                <a:ea typeface="Batang" panose="02030600000101010101" pitchFamily="18" charset="-127"/>
                <a:cs typeface="Times New Roman" panose="02020603050405020304" pitchFamily="18" charset="0"/>
              </a:rPr>
              <a:t> Moving window correlation between the detrended decadal component and various other time series. The moving window width is set to 15 years. The red line represents the PDO index, the green line the NPGO index, the blue line the EAWM index, and the purple line the IOBM index.</a:t>
            </a:r>
            <a:endParaRPr lang="ko-Kore-KR" altLang="ko-Kore-KR" sz="1400" kern="100" dirty="0">
              <a:effectLst/>
              <a:latin typeface="Batang" panose="02030600000101010101" pitchFamily="18" charset="-127"/>
              <a:ea typeface="Batang" panose="02030600000101010101" pitchFamily="18" charset="-127"/>
              <a:cs typeface="Times New Roman" panose="02020603050405020304" pitchFamily="18" charset="0"/>
            </a:endParaRPr>
          </a:p>
        </p:txBody>
      </p:sp>
      <p:sp>
        <p:nvSpPr>
          <p:cNvPr id="3" name="TextBox 2">
            <a:extLst>
              <a:ext uri="{FF2B5EF4-FFF2-40B4-BE49-F238E27FC236}">
                <a16:creationId xmlns:a16="http://schemas.microsoft.com/office/drawing/2014/main" id="{27B1BEB3-C373-F1D3-7B1C-39E1FF46ADA9}"/>
              </a:ext>
            </a:extLst>
          </p:cNvPr>
          <p:cNvSpPr txBox="1"/>
          <p:nvPr/>
        </p:nvSpPr>
        <p:spPr>
          <a:xfrm>
            <a:off x="0" y="-15345"/>
            <a:ext cx="8313919" cy="369332"/>
          </a:xfrm>
          <a:prstGeom prst="rect">
            <a:avLst/>
          </a:prstGeom>
          <a:noFill/>
        </p:spPr>
        <p:txBody>
          <a:bodyPr wrap="square">
            <a:spAutoFit/>
          </a:bodyPr>
          <a:lstStyle/>
          <a:p>
            <a:r>
              <a:rPr kumimoji="1" lang="en-US" altLang="ko-Kore-KR" b="1"/>
              <a:t>Q2. Statistical relationship with decadal-scale climate variability?</a:t>
            </a:r>
          </a:p>
        </p:txBody>
      </p:sp>
    </p:spTree>
    <p:extLst>
      <p:ext uri="{BB962C8B-B14F-4D97-AF65-F5344CB8AC3E}">
        <p14:creationId xmlns:p14="http://schemas.microsoft.com/office/powerpoint/2010/main" val="1155763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15D6217-FE75-659F-C203-87588BFB5C68}"/>
              </a:ext>
            </a:extLst>
          </p:cNvPr>
          <p:cNvPicPr>
            <a:picLocks/>
          </p:cNvPicPr>
          <p:nvPr/>
        </p:nvPicPr>
        <p:blipFill>
          <a:blip r:embed="rId3">
            <a:extLst>
              <a:ext uri="{28A0092B-C50C-407E-A947-70E740481C1C}">
                <a14:useLocalDpi xmlns:a14="http://schemas.microsoft.com/office/drawing/2010/main" val="0"/>
              </a:ext>
            </a:extLst>
          </a:blip>
          <a:srcRect l="11041" t="15584" r="16573" b="13675"/>
          <a:stretch>
            <a:fillRect/>
          </a:stretch>
        </p:blipFill>
        <p:spPr bwMode="auto">
          <a:xfrm>
            <a:off x="169816" y="1188295"/>
            <a:ext cx="5946663" cy="3574756"/>
          </a:xfrm>
          <a:prstGeom prst="rect">
            <a:avLst/>
          </a:prstGeom>
          <a:noFill/>
          <a:ln>
            <a:noFill/>
          </a:ln>
        </p:spPr>
      </p:pic>
      <p:pic>
        <p:nvPicPr>
          <p:cNvPr id="4" name="그림 3">
            <a:extLst>
              <a:ext uri="{FF2B5EF4-FFF2-40B4-BE49-F238E27FC236}">
                <a16:creationId xmlns:a16="http://schemas.microsoft.com/office/drawing/2014/main" id="{555C897D-0F2E-FEF5-018C-E15E46A1F71A}"/>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6764088" y="231381"/>
            <a:ext cx="4620487" cy="4195265"/>
          </a:xfrm>
          <a:prstGeom prst="rect">
            <a:avLst/>
          </a:prstGeom>
          <a:noFill/>
          <a:ln>
            <a:noFill/>
          </a:ln>
        </p:spPr>
      </p:pic>
      <p:sp>
        <p:nvSpPr>
          <p:cNvPr id="6" name="TextBox 5">
            <a:extLst>
              <a:ext uri="{FF2B5EF4-FFF2-40B4-BE49-F238E27FC236}">
                <a16:creationId xmlns:a16="http://schemas.microsoft.com/office/drawing/2014/main" id="{80822679-5E5E-30D7-0F80-12FB7412938C}"/>
              </a:ext>
            </a:extLst>
          </p:cNvPr>
          <p:cNvSpPr txBox="1"/>
          <p:nvPr/>
        </p:nvSpPr>
        <p:spPr>
          <a:xfrm>
            <a:off x="4973709" y="1539321"/>
            <a:ext cx="820738" cy="1200329"/>
          </a:xfrm>
          <a:prstGeom prst="rect">
            <a:avLst/>
          </a:prstGeom>
          <a:noFill/>
        </p:spPr>
        <p:txBody>
          <a:bodyPr wrap="none" rtlCol="0">
            <a:spAutoFit/>
          </a:bodyPr>
          <a:lstStyle/>
          <a:p>
            <a:r>
              <a:rPr kumimoji="1" lang="en-US" altLang="ko-Kore-KR" dirty="0">
                <a:solidFill>
                  <a:srgbClr val="FF0000"/>
                </a:solidFill>
              </a:rPr>
              <a:t>PDO</a:t>
            </a:r>
          </a:p>
          <a:p>
            <a:r>
              <a:rPr kumimoji="1" lang="en-US" altLang="ko-Kore-KR" dirty="0">
                <a:solidFill>
                  <a:srgbClr val="00B050"/>
                </a:solidFill>
              </a:rPr>
              <a:t>NPGO</a:t>
            </a:r>
          </a:p>
          <a:p>
            <a:r>
              <a:rPr kumimoji="1" lang="en-US" altLang="ko-Kore-KR" dirty="0">
                <a:solidFill>
                  <a:srgbClr val="7030A0"/>
                </a:solidFill>
              </a:rPr>
              <a:t>IOBM</a:t>
            </a:r>
          </a:p>
          <a:p>
            <a:r>
              <a:rPr kumimoji="1" lang="en-US" altLang="ko-Kore-KR" dirty="0">
                <a:solidFill>
                  <a:srgbClr val="0432FF"/>
                </a:solidFill>
              </a:rPr>
              <a:t>EAWM</a:t>
            </a:r>
            <a:endParaRPr kumimoji="1" lang="ko-Kore-KR" altLang="en-US" dirty="0">
              <a:solidFill>
                <a:srgbClr val="0432FF"/>
              </a:solidFill>
            </a:endParaRPr>
          </a:p>
        </p:txBody>
      </p:sp>
      <p:cxnSp>
        <p:nvCxnSpPr>
          <p:cNvPr id="8" name="직선 연결선[R] 7">
            <a:extLst>
              <a:ext uri="{FF2B5EF4-FFF2-40B4-BE49-F238E27FC236}">
                <a16:creationId xmlns:a16="http://schemas.microsoft.com/office/drawing/2014/main" id="{164F1369-F8DF-27C5-813E-410A4979237A}"/>
              </a:ext>
            </a:extLst>
          </p:cNvPr>
          <p:cNvCxnSpPr>
            <a:cxnSpLocks/>
          </p:cNvCxnSpPr>
          <p:nvPr/>
        </p:nvCxnSpPr>
        <p:spPr>
          <a:xfrm>
            <a:off x="1679572" y="1271117"/>
            <a:ext cx="835501"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직선 연결선[R] 8">
            <a:extLst>
              <a:ext uri="{FF2B5EF4-FFF2-40B4-BE49-F238E27FC236}">
                <a16:creationId xmlns:a16="http://schemas.microsoft.com/office/drawing/2014/main" id="{6D210FAD-32CA-268D-1846-580455360B82}"/>
              </a:ext>
            </a:extLst>
          </p:cNvPr>
          <p:cNvCxnSpPr>
            <a:cxnSpLocks/>
          </p:cNvCxnSpPr>
          <p:nvPr/>
        </p:nvCxnSpPr>
        <p:spPr>
          <a:xfrm>
            <a:off x="797830" y="1016393"/>
            <a:ext cx="2599509"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B4FF9B-F678-51C7-F635-F03338068447}"/>
              </a:ext>
            </a:extLst>
          </p:cNvPr>
          <p:cNvSpPr txBox="1"/>
          <p:nvPr/>
        </p:nvSpPr>
        <p:spPr>
          <a:xfrm>
            <a:off x="1824651" y="1049795"/>
            <a:ext cx="545342" cy="276999"/>
          </a:xfrm>
          <a:prstGeom prst="rect">
            <a:avLst/>
          </a:prstGeom>
          <a:noFill/>
        </p:spPr>
        <p:txBody>
          <a:bodyPr wrap="none" rtlCol="0">
            <a:spAutoFit/>
          </a:bodyPr>
          <a:lstStyle/>
          <a:p>
            <a:r>
              <a:rPr kumimoji="1" lang="en-US" altLang="ko-Kore-KR" sz="1200" dirty="0"/>
              <a:t>89-95</a:t>
            </a:r>
            <a:endParaRPr kumimoji="1" lang="ko-Kore-KR" altLang="en-US" sz="1200" dirty="0"/>
          </a:p>
        </p:txBody>
      </p:sp>
      <p:sp>
        <p:nvSpPr>
          <p:cNvPr id="16" name="TextBox 15">
            <a:extLst>
              <a:ext uri="{FF2B5EF4-FFF2-40B4-BE49-F238E27FC236}">
                <a16:creationId xmlns:a16="http://schemas.microsoft.com/office/drawing/2014/main" id="{6857072F-B6DB-59FC-C082-507725368545}"/>
              </a:ext>
            </a:extLst>
          </p:cNvPr>
          <p:cNvSpPr txBox="1"/>
          <p:nvPr/>
        </p:nvSpPr>
        <p:spPr>
          <a:xfrm>
            <a:off x="1822120" y="780021"/>
            <a:ext cx="545342" cy="276999"/>
          </a:xfrm>
          <a:prstGeom prst="rect">
            <a:avLst/>
          </a:prstGeom>
          <a:noFill/>
        </p:spPr>
        <p:txBody>
          <a:bodyPr wrap="none" rtlCol="0">
            <a:spAutoFit/>
          </a:bodyPr>
          <a:lstStyle/>
          <a:p>
            <a:r>
              <a:rPr kumimoji="1" lang="en-US" altLang="ko-Kore-KR" sz="1200" dirty="0"/>
              <a:t>82-02</a:t>
            </a:r>
            <a:endParaRPr kumimoji="1" lang="ko-Kore-KR" altLang="en-US" sz="1200" dirty="0"/>
          </a:p>
        </p:txBody>
      </p:sp>
      <p:cxnSp>
        <p:nvCxnSpPr>
          <p:cNvPr id="17" name="직선 연결선[R] 16">
            <a:extLst>
              <a:ext uri="{FF2B5EF4-FFF2-40B4-BE49-F238E27FC236}">
                <a16:creationId xmlns:a16="http://schemas.microsoft.com/office/drawing/2014/main" id="{B0CF1973-19E2-015A-74B1-49E74BAE7EE1}"/>
              </a:ext>
            </a:extLst>
          </p:cNvPr>
          <p:cNvCxnSpPr>
            <a:cxnSpLocks/>
          </p:cNvCxnSpPr>
          <p:nvPr/>
        </p:nvCxnSpPr>
        <p:spPr>
          <a:xfrm>
            <a:off x="2136511" y="1580270"/>
            <a:ext cx="86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직선 연결선[R] 18">
            <a:extLst>
              <a:ext uri="{FF2B5EF4-FFF2-40B4-BE49-F238E27FC236}">
                <a16:creationId xmlns:a16="http://schemas.microsoft.com/office/drawing/2014/main" id="{09EA9B7E-2CD6-F7D5-D544-003A9E208C25}"/>
              </a:ext>
            </a:extLst>
          </p:cNvPr>
          <p:cNvCxnSpPr>
            <a:cxnSpLocks/>
          </p:cNvCxnSpPr>
          <p:nvPr/>
        </p:nvCxnSpPr>
        <p:spPr>
          <a:xfrm>
            <a:off x="1268093" y="1771859"/>
            <a:ext cx="2612571"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625F2EC-55B7-D720-CFAE-CB5778C18D5A}"/>
              </a:ext>
            </a:extLst>
          </p:cNvPr>
          <p:cNvSpPr txBox="1"/>
          <p:nvPr/>
        </p:nvSpPr>
        <p:spPr>
          <a:xfrm>
            <a:off x="2299092" y="1358758"/>
            <a:ext cx="545342" cy="276999"/>
          </a:xfrm>
          <a:prstGeom prst="rect">
            <a:avLst/>
          </a:prstGeom>
          <a:noFill/>
        </p:spPr>
        <p:txBody>
          <a:bodyPr wrap="none" rtlCol="0">
            <a:spAutoFit/>
          </a:bodyPr>
          <a:lstStyle/>
          <a:p>
            <a:r>
              <a:rPr kumimoji="1" lang="en-US" altLang="ko-Kore-KR" sz="1200" dirty="0"/>
              <a:t>92-99</a:t>
            </a:r>
            <a:endParaRPr kumimoji="1" lang="ko-Kore-KR" altLang="en-US" sz="1200" dirty="0"/>
          </a:p>
        </p:txBody>
      </p:sp>
      <p:sp>
        <p:nvSpPr>
          <p:cNvPr id="24" name="TextBox 23">
            <a:extLst>
              <a:ext uri="{FF2B5EF4-FFF2-40B4-BE49-F238E27FC236}">
                <a16:creationId xmlns:a16="http://schemas.microsoft.com/office/drawing/2014/main" id="{D3020403-DFDC-8C5E-3F83-9D4393CB10A0}"/>
              </a:ext>
            </a:extLst>
          </p:cNvPr>
          <p:cNvSpPr txBox="1"/>
          <p:nvPr/>
        </p:nvSpPr>
        <p:spPr>
          <a:xfrm>
            <a:off x="2298311" y="1550460"/>
            <a:ext cx="545342" cy="276999"/>
          </a:xfrm>
          <a:prstGeom prst="rect">
            <a:avLst/>
          </a:prstGeom>
          <a:noFill/>
        </p:spPr>
        <p:txBody>
          <a:bodyPr wrap="none" rtlCol="0">
            <a:spAutoFit/>
          </a:bodyPr>
          <a:lstStyle/>
          <a:p>
            <a:r>
              <a:rPr kumimoji="1" lang="en-US" altLang="ko-Kore-KR" sz="1200" dirty="0"/>
              <a:t>85-06</a:t>
            </a:r>
            <a:endParaRPr kumimoji="1" lang="ko-Kore-KR" altLang="en-US" sz="1200" dirty="0"/>
          </a:p>
        </p:txBody>
      </p:sp>
      <p:cxnSp>
        <p:nvCxnSpPr>
          <p:cNvPr id="26" name="직선 화살표 연결선 25">
            <a:extLst>
              <a:ext uri="{FF2B5EF4-FFF2-40B4-BE49-F238E27FC236}">
                <a16:creationId xmlns:a16="http://schemas.microsoft.com/office/drawing/2014/main" id="{99AA219E-23E9-DFAC-4787-E90CDC564B2F}"/>
              </a:ext>
            </a:extLst>
          </p:cNvPr>
          <p:cNvCxnSpPr/>
          <p:nvPr/>
        </p:nvCxnSpPr>
        <p:spPr>
          <a:xfrm>
            <a:off x="797830" y="718458"/>
            <a:ext cx="308283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C3BC55B-07E6-B3C5-A196-F7FA0EADAC00}"/>
              </a:ext>
            </a:extLst>
          </p:cNvPr>
          <p:cNvSpPr txBox="1"/>
          <p:nvPr/>
        </p:nvSpPr>
        <p:spPr>
          <a:xfrm>
            <a:off x="1116286" y="364388"/>
            <a:ext cx="2502352" cy="369332"/>
          </a:xfrm>
          <a:prstGeom prst="rect">
            <a:avLst/>
          </a:prstGeom>
          <a:noFill/>
        </p:spPr>
        <p:txBody>
          <a:bodyPr wrap="none" rtlCol="0">
            <a:spAutoFit/>
          </a:bodyPr>
          <a:lstStyle/>
          <a:p>
            <a:r>
              <a:rPr kumimoji="1" lang="en-US" altLang="ko-Kore-KR" dirty="0"/>
              <a:t>P1 (1982</a:t>
            </a:r>
            <a:r>
              <a:rPr lang="en-US" altLang="ko-Kore-KR" sz="1800" kern="100" dirty="0">
                <a:effectLst/>
                <a:latin typeface="HY신명조"/>
                <a:ea typeface="HY신명조"/>
                <a:cs typeface="Times New Roman" panose="02020603050405020304" pitchFamily="18" charset="0"/>
                <a:sym typeface="Symbol" pitchFamily="2" charset="2"/>
              </a:rPr>
              <a:t></a:t>
            </a:r>
            <a:r>
              <a:rPr lang="en-US" altLang="ko-Kore-KR" sz="1800" kern="100" dirty="0">
                <a:latin typeface="HY신명조"/>
                <a:ea typeface="HY신명조"/>
                <a:cs typeface="Times New Roman" panose="02020603050405020304" pitchFamily="18" charset="0"/>
                <a:sym typeface="Symbol" pitchFamily="2" charset="2"/>
              </a:rPr>
              <a:t>2006; 25-year)</a:t>
            </a:r>
            <a:endParaRPr kumimoji="1" lang="ko-Kore-KR" altLang="en-US" dirty="0"/>
          </a:p>
        </p:txBody>
      </p:sp>
      <p:cxnSp>
        <p:nvCxnSpPr>
          <p:cNvPr id="28" name="직선 화살표 연결선 27">
            <a:extLst>
              <a:ext uri="{FF2B5EF4-FFF2-40B4-BE49-F238E27FC236}">
                <a16:creationId xmlns:a16="http://schemas.microsoft.com/office/drawing/2014/main" id="{670558E5-4314-A5BD-5C90-0036FF18F26C}"/>
              </a:ext>
            </a:extLst>
          </p:cNvPr>
          <p:cNvCxnSpPr>
            <a:cxnSpLocks/>
          </p:cNvCxnSpPr>
          <p:nvPr/>
        </p:nvCxnSpPr>
        <p:spPr>
          <a:xfrm flipV="1">
            <a:off x="3397339" y="4319454"/>
            <a:ext cx="2439149"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C4C4BDB-FE40-EFEF-03E4-CF93931DFE15}"/>
              </a:ext>
            </a:extLst>
          </p:cNvPr>
          <p:cNvSpPr txBox="1"/>
          <p:nvPr/>
        </p:nvSpPr>
        <p:spPr>
          <a:xfrm>
            <a:off x="3367974" y="3950122"/>
            <a:ext cx="2555251" cy="369332"/>
          </a:xfrm>
          <a:prstGeom prst="rect">
            <a:avLst/>
          </a:prstGeom>
          <a:noFill/>
        </p:spPr>
        <p:txBody>
          <a:bodyPr wrap="none" rtlCol="0">
            <a:spAutoFit/>
          </a:bodyPr>
          <a:lstStyle/>
          <a:p>
            <a:r>
              <a:rPr kumimoji="1" lang="en-US" altLang="ko-Kore-KR" dirty="0"/>
              <a:t>P2 (2002</a:t>
            </a:r>
            <a:r>
              <a:rPr lang="en-US" altLang="ko-Kore-KR" sz="1800" kern="100" dirty="0">
                <a:effectLst/>
                <a:latin typeface="HY신명조"/>
                <a:ea typeface="HY신명조"/>
                <a:cs typeface="Times New Roman" panose="02020603050405020304" pitchFamily="18" charset="0"/>
                <a:sym typeface="Symbol" pitchFamily="2" charset="2"/>
              </a:rPr>
              <a:t></a:t>
            </a:r>
            <a:r>
              <a:rPr lang="en-US" altLang="ko-Kore-KR" sz="1800" kern="100" dirty="0">
                <a:latin typeface="HY신명조"/>
                <a:ea typeface="HY신명조"/>
                <a:cs typeface="Times New Roman" panose="02020603050405020304" pitchFamily="18" charset="0"/>
                <a:sym typeface="Symbol" pitchFamily="2" charset="2"/>
              </a:rPr>
              <a:t>2022 ; 21-year)</a:t>
            </a:r>
            <a:endParaRPr kumimoji="1" lang="ko-Kore-KR" altLang="en-US" dirty="0"/>
          </a:p>
        </p:txBody>
      </p:sp>
      <p:sp>
        <p:nvSpPr>
          <p:cNvPr id="31" name="TextBox 30">
            <a:extLst>
              <a:ext uri="{FF2B5EF4-FFF2-40B4-BE49-F238E27FC236}">
                <a16:creationId xmlns:a16="http://schemas.microsoft.com/office/drawing/2014/main" id="{78E7AC79-4DF2-0A5E-432F-A3DDD39AEF93}"/>
              </a:ext>
            </a:extLst>
          </p:cNvPr>
          <p:cNvSpPr txBox="1"/>
          <p:nvPr/>
        </p:nvSpPr>
        <p:spPr>
          <a:xfrm>
            <a:off x="6341249" y="533792"/>
            <a:ext cx="420308" cy="369332"/>
          </a:xfrm>
          <a:prstGeom prst="rect">
            <a:avLst/>
          </a:prstGeom>
          <a:noFill/>
        </p:spPr>
        <p:txBody>
          <a:bodyPr wrap="none" rtlCol="0">
            <a:spAutoFit/>
          </a:bodyPr>
          <a:lstStyle/>
          <a:p>
            <a:r>
              <a:rPr kumimoji="1" lang="en-US" altLang="ko-Kore-KR" dirty="0"/>
              <a:t>P1</a:t>
            </a:r>
            <a:endParaRPr kumimoji="1" lang="ko-Kore-KR" altLang="en-US" dirty="0"/>
          </a:p>
        </p:txBody>
      </p:sp>
      <p:sp>
        <p:nvSpPr>
          <p:cNvPr id="32" name="TextBox 31">
            <a:extLst>
              <a:ext uri="{FF2B5EF4-FFF2-40B4-BE49-F238E27FC236}">
                <a16:creationId xmlns:a16="http://schemas.microsoft.com/office/drawing/2014/main" id="{69B3E9F8-A2C5-A67A-EFA6-134A08A462DD}"/>
              </a:ext>
            </a:extLst>
          </p:cNvPr>
          <p:cNvSpPr txBox="1"/>
          <p:nvPr/>
        </p:nvSpPr>
        <p:spPr>
          <a:xfrm>
            <a:off x="6231902" y="2490772"/>
            <a:ext cx="420308" cy="369332"/>
          </a:xfrm>
          <a:prstGeom prst="rect">
            <a:avLst/>
          </a:prstGeom>
          <a:noFill/>
        </p:spPr>
        <p:txBody>
          <a:bodyPr wrap="none" rtlCol="0">
            <a:spAutoFit/>
          </a:bodyPr>
          <a:lstStyle/>
          <a:p>
            <a:r>
              <a:rPr kumimoji="1" lang="en-US" altLang="ko-Kore-KR" dirty="0"/>
              <a:t>P2</a:t>
            </a:r>
            <a:endParaRPr kumimoji="1" lang="ko-Kore-KR" altLang="en-US" dirty="0"/>
          </a:p>
        </p:txBody>
      </p:sp>
      <p:sp>
        <p:nvSpPr>
          <p:cNvPr id="33" name="TextBox 32">
            <a:extLst>
              <a:ext uri="{FF2B5EF4-FFF2-40B4-BE49-F238E27FC236}">
                <a16:creationId xmlns:a16="http://schemas.microsoft.com/office/drawing/2014/main" id="{D410891A-D795-386C-98D3-B5516C2E7156}"/>
              </a:ext>
            </a:extLst>
          </p:cNvPr>
          <p:cNvSpPr txBox="1"/>
          <p:nvPr/>
        </p:nvSpPr>
        <p:spPr>
          <a:xfrm>
            <a:off x="292880" y="5268976"/>
            <a:ext cx="6651516" cy="1200329"/>
          </a:xfrm>
          <a:prstGeom prst="rect">
            <a:avLst/>
          </a:prstGeom>
          <a:noFill/>
        </p:spPr>
        <p:txBody>
          <a:bodyPr wrap="square" rtlCol="0">
            <a:spAutoFit/>
          </a:bodyPr>
          <a:lstStyle/>
          <a:p>
            <a:r>
              <a:rPr kumimoji="1" lang="en-US" altLang="ko-Kore-KR" dirty="0"/>
              <a:t>Correlation between SST in WNP and its marginal seas and NPGO &amp; PDO reversed in late 2000s (compared to the correlation prior to regime shift)</a:t>
            </a:r>
          </a:p>
          <a:p>
            <a:endParaRPr kumimoji="1" lang="ko-Kore-KR" altLang="en-US" dirty="0"/>
          </a:p>
        </p:txBody>
      </p:sp>
      <p:pic>
        <p:nvPicPr>
          <p:cNvPr id="3" name="그림 2" descr="텍스트, 스크린샷, 지도이(가) 표시된 사진&#10;&#10;자동 생성된 설명">
            <a:extLst>
              <a:ext uri="{FF2B5EF4-FFF2-40B4-BE49-F238E27FC236}">
                <a16:creationId xmlns:a16="http://schemas.microsoft.com/office/drawing/2014/main" id="{811062EA-EC24-7FF9-97A6-3E0A1C118B3C}"/>
              </a:ext>
            </a:extLst>
          </p:cNvPr>
          <p:cNvPicPr>
            <a:picLocks noChangeAspect="1"/>
          </p:cNvPicPr>
          <p:nvPr/>
        </p:nvPicPr>
        <p:blipFill rotWithShape="1">
          <a:blip r:embed="rId5"/>
          <a:srcRect b="19015"/>
          <a:stretch/>
        </p:blipFill>
        <p:spPr>
          <a:xfrm>
            <a:off x="7423018" y="4426646"/>
            <a:ext cx="2393556" cy="2274262"/>
          </a:xfrm>
          <a:prstGeom prst="rect">
            <a:avLst/>
          </a:prstGeom>
        </p:spPr>
      </p:pic>
      <p:sp>
        <p:nvSpPr>
          <p:cNvPr id="7" name="TextBox 6">
            <a:extLst>
              <a:ext uri="{FF2B5EF4-FFF2-40B4-BE49-F238E27FC236}">
                <a16:creationId xmlns:a16="http://schemas.microsoft.com/office/drawing/2014/main" id="{8F1B0464-794A-B2B4-5A94-46A1D734C138}"/>
              </a:ext>
            </a:extLst>
          </p:cNvPr>
          <p:cNvSpPr txBox="1"/>
          <p:nvPr/>
        </p:nvSpPr>
        <p:spPr>
          <a:xfrm>
            <a:off x="8177349" y="-69668"/>
            <a:ext cx="2296783" cy="369332"/>
          </a:xfrm>
          <a:prstGeom prst="rect">
            <a:avLst/>
          </a:prstGeom>
          <a:noFill/>
        </p:spPr>
        <p:txBody>
          <a:bodyPr wrap="none" rtlCol="0">
            <a:spAutoFit/>
          </a:bodyPr>
          <a:lstStyle/>
          <a:p>
            <a:r>
              <a:rPr kumimoji="1" lang="en-US" altLang="ko-Kore-KR" dirty="0"/>
              <a:t>Regressed SST and SLP</a:t>
            </a:r>
            <a:endParaRPr kumimoji="1" lang="ko-Kore-KR" altLang="en-US" dirty="0"/>
          </a:p>
        </p:txBody>
      </p:sp>
      <p:sp>
        <p:nvSpPr>
          <p:cNvPr id="10" name="TextBox 9">
            <a:extLst>
              <a:ext uri="{FF2B5EF4-FFF2-40B4-BE49-F238E27FC236}">
                <a16:creationId xmlns:a16="http://schemas.microsoft.com/office/drawing/2014/main" id="{BDA3ECB2-EA4F-BD43-5533-0572031420DA}"/>
              </a:ext>
            </a:extLst>
          </p:cNvPr>
          <p:cNvSpPr txBox="1"/>
          <p:nvPr/>
        </p:nvSpPr>
        <p:spPr>
          <a:xfrm>
            <a:off x="9739409" y="6357702"/>
            <a:ext cx="1722331" cy="369332"/>
          </a:xfrm>
          <a:prstGeom prst="rect">
            <a:avLst/>
          </a:prstGeom>
          <a:noFill/>
        </p:spPr>
        <p:txBody>
          <a:bodyPr wrap="none" rtlCol="0">
            <a:spAutoFit/>
          </a:bodyPr>
          <a:lstStyle/>
          <a:p>
            <a:r>
              <a:rPr kumimoji="1" lang="en-US" altLang="ko-Kore-KR" dirty="0"/>
              <a:t>Kim et al. (2018)</a:t>
            </a:r>
            <a:endParaRPr kumimoji="1" lang="ko-Kore-KR" altLang="en-US" dirty="0"/>
          </a:p>
        </p:txBody>
      </p:sp>
      <p:cxnSp>
        <p:nvCxnSpPr>
          <p:cNvPr id="5" name="직선 연결선[R] 4">
            <a:extLst>
              <a:ext uri="{FF2B5EF4-FFF2-40B4-BE49-F238E27FC236}">
                <a16:creationId xmlns:a16="http://schemas.microsoft.com/office/drawing/2014/main" id="{75ACD7EF-0EEC-F45E-93C8-73E5D87CCB19}"/>
              </a:ext>
            </a:extLst>
          </p:cNvPr>
          <p:cNvCxnSpPr>
            <a:cxnSpLocks/>
          </p:cNvCxnSpPr>
          <p:nvPr/>
        </p:nvCxnSpPr>
        <p:spPr>
          <a:xfrm>
            <a:off x="4333760" y="4057859"/>
            <a:ext cx="2612571"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텍스트, 지도이(가) 표시된 사진&#10;&#10;자동 생성된 설명">
            <a:extLst>
              <a:ext uri="{FF2B5EF4-FFF2-40B4-BE49-F238E27FC236}">
                <a16:creationId xmlns:a16="http://schemas.microsoft.com/office/drawing/2014/main" id="{8CF3FFDB-4C28-ACF9-F5CB-BB951F3F794E}"/>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0986" y="182571"/>
            <a:ext cx="8177879" cy="4877159"/>
          </a:xfrm>
          <a:prstGeom prst="rect">
            <a:avLst/>
          </a:prstGeom>
          <a:noFill/>
          <a:ln>
            <a:noFill/>
          </a:ln>
        </p:spPr>
      </p:pic>
      <p:sp>
        <p:nvSpPr>
          <p:cNvPr id="3" name="TextBox 2">
            <a:extLst>
              <a:ext uri="{FF2B5EF4-FFF2-40B4-BE49-F238E27FC236}">
                <a16:creationId xmlns:a16="http://schemas.microsoft.com/office/drawing/2014/main" id="{B087BC43-FAB6-549E-B5A2-B4C41A0823FC}"/>
              </a:ext>
            </a:extLst>
          </p:cNvPr>
          <p:cNvSpPr txBox="1"/>
          <p:nvPr/>
        </p:nvSpPr>
        <p:spPr>
          <a:xfrm>
            <a:off x="1755564" y="5059730"/>
            <a:ext cx="7950446" cy="1005507"/>
          </a:xfrm>
          <a:prstGeom prst="rect">
            <a:avLst/>
          </a:prstGeom>
          <a:noFill/>
        </p:spPr>
        <p:txBody>
          <a:bodyPr wrap="square" rtlCol="0">
            <a:spAutoFit/>
          </a:bodyPr>
          <a:lstStyle/>
          <a:p>
            <a:pPr algn="just" latinLnBrk="0"/>
            <a:r>
              <a:rPr lang="en-US" altLang="ko-Kore-KR" sz="1200" b="1" kern="100" dirty="0">
                <a:effectLst/>
                <a:latin typeface="HY신명조"/>
                <a:ea typeface="Batang" panose="02030600000101010101" pitchFamily="18" charset="-127"/>
                <a:cs typeface="Times New Roman" panose="02020603050405020304" pitchFamily="18" charset="0"/>
              </a:rPr>
              <a:t>Figure 5.8</a:t>
            </a:r>
            <a:r>
              <a:rPr lang="en-US" altLang="ko-Kore-KR" sz="1200" kern="100" dirty="0">
                <a:effectLst/>
                <a:latin typeface="HY신명조"/>
                <a:ea typeface="Batang" panose="02030600000101010101" pitchFamily="18" charset="-127"/>
                <a:cs typeface="Times New Roman" panose="02020603050405020304" pitchFamily="18" charset="0"/>
              </a:rPr>
              <a:t> Regression coefficients of SST anomalies (shading; units in </a:t>
            </a:r>
            <a:r>
              <a:rPr lang="en-US" altLang="ko-Kore-KR" sz="1200" kern="100" dirty="0">
                <a:effectLst/>
                <a:latin typeface="Times New Roman" panose="02020603050405020304" pitchFamily="18" charset="0"/>
                <a:ea typeface="HY신명조"/>
                <a:cs typeface="Times New Roman" panose="02020603050405020304" pitchFamily="18" charset="0"/>
              </a:rPr>
              <a:t>°</a:t>
            </a:r>
            <a:r>
              <a:rPr lang="en-US" altLang="ko-Kore-KR" sz="1200" kern="100" dirty="0">
                <a:effectLst/>
                <a:latin typeface="HY신명조"/>
                <a:ea typeface="Batang" panose="02030600000101010101" pitchFamily="18" charset="-127"/>
                <a:cs typeface="Times New Roman" panose="02020603050405020304" pitchFamily="18" charset="0"/>
              </a:rPr>
              <a:t>C) and SLP anomalies (contours; contour interval is 30</a:t>
            </a:r>
            <a:r>
              <a:rPr lang="en-US" altLang="ko-Kore-KR" sz="1200" kern="100" dirty="0">
                <a:effectLst/>
                <a:latin typeface="Times New Roman" panose="02020603050405020304" pitchFamily="18" charset="0"/>
                <a:ea typeface="HY신명조"/>
                <a:cs typeface="Times New Roman" panose="02020603050405020304" pitchFamily="18" charset="0"/>
              </a:rPr>
              <a:t> </a:t>
            </a:r>
            <a:r>
              <a:rPr lang="en-US" altLang="ko-Kore-KR" sz="1200" kern="100" dirty="0">
                <a:effectLst/>
                <a:latin typeface="HY신명조"/>
                <a:ea typeface="Batang" panose="02030600000101010101" pitchFamily="18" charset="-127"/>
                <a:cs typeface="Times New Roman" panose="02020603050405020304" pitchFamily="18" charset="0"/>
              </a:rPr>
              <a:t>Pa) onto climate indices. Panels (a) and (b) are for the PDO, (c) and (d) for the NPGO, and (e) and (f) for the IOBM. The left column represents the first period, and the right column represents the latter period. Note that the periods used for the calculations differ.</a:t>
            </a:r>
            <a:endParaRPr lang="ko-Kore-KR" altLang="ko-Kore-KR" sz="1200" kern="100" dirty="0">
              <a:effectLst/>
              <a:latin typeface="Batang" panose="02030600000101010101" pitchFamily="18" charset="-127"/>
              <a:ea typeface="Batang" panose="02030600000101010101" pitchFamily="18" charset="-127"/>
              <a:cs typeface="Times New Roman" panose="02020603050405020304" pitchFamily="18" charset="0"/>
            </a:endParaRPr>
          </a:p>
        </p:txBody>
      </p:sp>
      <p:sp>
        <p:nvSpPr>
          <p:cNvPr id="21" name="TextBox 20">
            <a:extLst>
              <a:ext uri="{FF2B5EF4-FFF2-40B4-BE49-F238E27FC236}">
                <a16:creationId xmlns:a16="http://schemas.microsoft.com/office/drawing/2014/main" id="{4265DD7B-78F2-7819-8533-4B53250CAC58}"/>
              </a:ext>
            </a:extLst>
          </p:cNvPr>
          <p:cNvSpPr txBox="1"/>
          <p:nvPr/>
        </p:nvSpPr>
        <p:spPr>
          <a:xfrm>
            <a:off x="184089" y="6029098"/>
            <a:ext cx="8342027" cy="646331"/>
          </a:xfrm>
          <a:prstGeom prst="rect">
            <a:avLst/>
          </a:prstGeom>
          <a:noFill/>
        </p:spPr>
        <p:txBody>
          <a:bodyPr wrap="none" rtlCol="0">
            <a:spAutoFit/>
          </a:bodyPr>
          <a:lstStyle/>
          <a:p>
            <a:r>
              <a:rPr kumimoji="1" lang="en-US" altLang="ko-Kore-KR" dirty="0"/>
              <a:t>Spatial distribution of SST pattern related to the PDO and NPGO changed  in 2002-2022</a:t>
            </a:r>
          </a:p>
          <a:p>
            <a:r>
              <a:rPr kumimoji="1" lang="en-US" altLang="ko-Kore-KR" dirty="0"/>
              <a:t>Connectivity with Pacific ocean re-appeared but in different ways </a:t>
            </a:r>
            <a:endParaRPr kumimoji="1" lang="ko-Kore-KR" altLang="en-US" dirty="0"/>
          </a:p>
        </p:txBody>
      </p:sp>
    </p:spTree>
    <p:extLst>
      <p:ext uri="{BB962C8B-B14F-4D97-AF65-F5344CB8AC3E}">
        <p14:creationId xmlns:p14="http://schemas.microsoft.com/office/powerpoint/2010/main" val="2283111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텍스트, 스크린샷, 지도이(가) 표시된 사진&#10;&#10;자동 생성된 설명">
            <a:extLst>
              <a:ext uri="{FF2B5EF4-FFF2-40B4-BE49-F238E27FC236}">
                <a16:creationId xmlns:a16="http://schemas.microsoft.com/office/drawing/2014/main" id="{022187C1-67E7-8E8C-222D-4C6DF58FE3A9}"/>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108" y="106598"/>
            <a:ext cx="4433097" cy="4600904"/>
          </a:xfrm>
          <a:prstGeom prst="rect">
            <a:avLst/>
          </a:prstGeom>
          <a:noFill/>
          <a:ln>
            <a:noFill/>
          </a:ln>
        </p:spPr>
      </p:pic>
      <p:pic>
        <p:nvPicPr>
          <p:cNvPr id="3" name="그림 2">
            <a:extLst>
              <a:ext uri="{FF2B5EF4-FFF2-40B4-BE49-F238E27FC236}">
                <a16:creationId xmlns:a16="http://schemas.microsoft.com/office/drawing/2014/main" id="{94EAF038-35E5-AFDF-88D9-29E59D85A18B}"/>
              </a:ext>
            </a:extLst>
          </p:cNvPr>
          <p:cNvPicPr>
            <a:picLocks/>
          </p:cNvPicPr>
          <p:nvPr/>
        </p:nvPicPr>
        <p:blipFill>
          <a:blip r:embed="rId3">
            <a:extLst>
              <a:ext uri="{28A0092B-C50C-407E-A947-70E740481C1C}">
                <a14:useLocalDpi xmlns:a14="http://schemas.microsoft.com/office/drawing/2010/main" val="0"/>
              </a:ext>
            </a:extLst>
          </a:blip>
          <a:srcRect l="10243" t="14989" r="10585" b="12213"/>
          <a:stretch>
            <a:fillRect/>
          </a:stretch>
        </p:blipFill>
        <p:spPr bwMode="auto">
          <a:xfrm>
            <a:off x="7207923" y="232774"/>
            <a:ext cx="4255077" cy="2321214"/>
          </a:xfrm>
          <a:prstGeom prst="rect">
            <a:avLst/>
          </a:prstGeom>
          <a:noFill/>
          <a:ln>
            <a:noFill/>
          </a:ln>
        </p:spPr>
      </p:pic>
      <p:pic>
        <p:nvPicPr>
          <p:cNvPr id="4" name="그림 3">
            <a:extLst>
              <a:ext uri="{FF2B5EF4-FFF2-40B4-BE49-F238E27FC236}">
                <a16:creationId xmlns:a16="http://schemas.microsoft.com/office/drawing/2014/main" id="{E414E514-75F0-75B0-BC5B-48F22263B9AB}"/>
              </a:ext>
            </a:extLst>
          </p:cNvPr>
          <p:cNvPicPr>
            <a:picLocks/>
          </p:cNvPicPr>
          <p:nvPr/>
        </p:nvPicPr>
        <p:blipFill>
          <a:blip r:embed="rId4">
            <a:extLst>
              <a:ext uri="{28A0092B-C50C-407E-A947-70E740481C1C}">
                <a14:useLocalDpi xmlns:a14="http://schemas.microsoft.com/office/drawing/2010/main" val="0"/>
              </a:ext>
            </a:extLst>
          </a:blip>
          <a:srcRect l="11041" t="15584" r="16573" b="13675"/>
          <a:stretch>
            <a:fillRect/>
          </a:stretch>
        </p:blipFill>
        <p:spPr bwMode="auto">
          <a:xfrm>
            <a:off x="7379661" y="2677892"/>
            <a:ext cx="3911600" cy="1941259"/>
          </a:xfrm>
          <a:prstGeom prst="rect">
            <a:avLst/>
          </a:prstGeom>
          <a:noFill/>
          <a:ln>
            <a:noFill/>
          </a:ln>
        </p:spPr>
      </p:pic>
      <p:pic>
        <p:nvPicPr>
          <p:cNvPr id="5" name="그림 4">
            <a:extLst>
              <a:ext uri="{FF2B5EF4-FFF2-40B4-BE49-F238E27FC236}">
                <a16:creationId xmlns:a16="http://schemas.microsoft.com/office/drawing/2014/main" id="{7A1A5E61-5F3A-D0C4-733E-499F1462395F}"/>
              </a:ext>
            </a:extLst>
          </p:cNvPr>
          <p:cNvPicPr>
            <a:picLocks noChangeAspect="1"/>
          </p:cNvPicPr>
          <p:nvPr/>
        </p:nvPicPr>
        <p:blipFill rotWithShape="1">
          <a:blip r:embed="rId5"/>
          <a:srcRect l="54081" t="50731"/>
          <a:stretch/>
        </p:blipFill>
        <p:spPr>
          <a:xfrm>
            <a:off x="1303573" y="4876722"/>
            <a:ext cx="2329612" cy="1874680"/>
          </a:xfrm>
          <a:prstGeom prst="rect">
            <a:avLst/>
          </a:prstGeom>
        </p:spPr>
      </p:pic>
      <p:sp>
        <p:nvSpPr>
          <p:cNvPr id="6" name="TextBox 5">
            <a:extLst>
              <a:ext uri="{FF2B5EF4-FFF2-40B4-BE49-F238E27FC236}">
                <a16:creationId xmlns:a16="http://schemas.microsoft.com/office/drawing/2014/main" id="{038B4DCB-6F7F-714B-BA30-4DD7CE909E43}"/>
              </a:ext>
            </a:extLst>
          </p:cNvPr>
          <p:cNvSpPr txBox="1"/>
          <p:nvPr/>
        </p:nvSpPr>
        <p:spPr>
          <a:xfrm>
            <a:off x="3633185" y="4876722"/>
            <a:ext cx="1989447" cy="305233"/>
          </a:xfrm>
          <a:prstGeom prst="rect">
            <a:avLst/>
          </a:prstGeom>
          <a:noFill/>
        </p:spPr>
        <p:txBody>
          <a:bodyPr wrap="square" rtlCol="0">
            <a:spAutoFit/>
          </a:bodyPr>
          <a:lstStyle/>
          <a:p>
            <a:r>
              <a:rPr kumimoji="1" lang="en-US" altLang="ko-Kore-KR" dirty="0">
                <a:solidFill>
                  <a:srgbClr val="FF0000"/>
                </a:solidFill>
                <a:latin typeface="Arial" panose="020B0604020202020204" pitchFamily="34" charset="0"/>
                <a:cs typeface="Arial" panose="020B0604020202020204" pitchFamily="34" charset="0"/>
              </a:rPr>
              <a:t>Reacceleration</a:t>
            </a:r>
            <a:endParaRPr kumimoji="1" lang="ko-Kore-KR" altLang="en-US"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288B5D-74AC-5184-DF90-DC53B1BADEDC}"/>
                  </a:ext>
                </a:extLst>
              </p:cNvPr>
              <p:cNvSpPr txBox="1"/>
              <p:nvPr/>
            </p:nvSpPr>
            <p:spPr>
              <a:xfrm>
                <a:off x="5846164" y="5446835"/>
                <a:ext cx="6345836" cy="646331"/>
              </a:xfrm>
              <a:prstGeom prst="rect">
                <a:avLst/>
              </a:prstGeom>
              <a:noFill/>
            </p:spPr>
            <p:txBody>
              <a:bodyPr wrap="square" rtlCol="0">
                <a:spAutoFit/>
              </a:bodyPr>
              <a:lstStyle/>
              <a:p>
                <a:r>
                  <a:rPr kumimoji="1" lang="en-US" altLang="ko-Kore-KR" dirty="0"/>
                  <a:t>The SST variation from late-hiatus to the reacceleration period correlated with the NPGO index (r= 0.6</a:t>
                </a:r>
                <a14:m>
                  <m:oMath xmlns:m="http://schemas.openxmlformats.org/officeDocument/2006/math">
                    <m:r>
                      <a:rPr kumimoji="1" lang="en-US" altLang="ko-Kore-KR" i="1" smtClean="0">
                        <a:latin typeface="Cambria Math" panose="02040503050406030204" pitchFamily="18" charset="0"/>
                        <a:ea typeface="Cambria Math" panose="02040503050406030204" pitchFamily="18" charset="0"/>
                      </a:rPr>
                      <m:t>~</m:t>
                    </m:r>
                  </m:oMath>
                </a14:m>
                <a:r>
                  <a:rPr kumimoji="1" lang="en-US" altLang="ko-Kore-KR" dirty="0"/>
                  <a:t>0.75, </a:t>
                </a:r>
                <a:r>
                  <a:rPr kumimoji="1" lang="en-US" altLang="ko-Kore-KR" i="1" dirty="0"/>
                  <a:t>p</a:t>
                </a:r>
                <a:r>
                  <a:rPr kumimoji="1" lang="en-US" altLang="ko-Kore-KR" dirty="0"/>
                  <a:t>&lt;.05)</a:t>
                </a:r>
                <a:endParaRPr kumimoji="1" lang="ko-Kore-KR" altLang="en-US" dirty="0"/>
              </a:p>
            </p:txBody>
          </p:sp>
        </mc:Choice>
        <mc:Fallback xmlns="">
          <p:sp>
            <p:nvSpPr>
              <p:cNvPr id="8" name="TextBox 7">
                <a:extLst>
                  <a:ext uri="{FF2B5EF4-FFF2-40B4-BE49-F238E27FC236}">
                    <a16:creationId xmlns:a16="http://schemas.microsoft.com/office/drawing/2014/main" id="{B5288B5D-74AC-5184-DF90-DC53B1BADEDC}"/>
                  </a:ext>
                </a:extLst>
              </p:cNvPr>
              <p:cNvSpPr txBox="1">
                <a:spLocks noRot="1" noChangeAspect="1" noMove="1" noResize="1" noEditPoints="1" noAdjustHandles="1" noChangeArrowheads="1" noChangeShapeType="1" noTextEdit="1"/>
              </p:cNvSpPr>
              <p:nvPr/>
            </p:nvSpPr>
            <p:spPr>
              <a:xfrm>
                <a:off x="5846164" y="5446835"/>
                <a:ext cx="6345836" cy="646331"/>
              </a:xfrm>
              <a:prstGeom prst="rect">
                <a:avLst/>
              </a:prstGeom>
              <a:blipFill>
                <a:blip r:embed="rId6"/>
                <a:stretch>
                  <a:fillRect l="-798" t="-5769" b="-13462"/>
                </a:stretch>
              </a:blipFill>
            </p:spPr>
            <p:txBody>
              <a:bodyPr/>
              <a:lstStyle/>
              <a:p>
                <a:r>
                  <a:rPr lang="ko-Kore-KR" altLang="en-US">
                    <a:noFill/>
                  </a:rPr>
                  <a:t> </a:t>
                </a:r>
              </a:p>
            </p:txBody>
          </p:sp>
        </mc:Fallback>
      </mc:AlternateContent>
      <p:cxnSp>
        <p:nvCxnSpPr>
          <p:cNvPr id="10" name="직선 연결선[R] 9">
            <a:extLst>
              <a:ext uri="{FF2B5EF4-FFF2-40B4-BE49-F238E27FC236}">
                <a16:creationId xmlns:a16="http://schemas.microsoft.com/office/drawing/2014/main" id="{BC678678-4DC3-EF7F-D9EA-573AE6A542AC}"/>
              </a:ext>
            </a:extLst>
          </p:cNvPr>
          <p:cNvCxnSpPr/>
          <p:nvPr/>
        </p:nvCxnSpPr>
        <p:spPr>
          <a:xfrm flipH="1">
            <a:off x="7824866" y="4235934"/>
            <a:ext cx="32978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직선 연결선[R] 6">
            <a:extLst>
              <a:ext uri="{FF2B5EF4-FFF2-40B4-BE49-F238E27FC236}">
                <a16:creationId xmlns:a16="http://schemas.microsoft.com/office/drawing/2014/main" id="{57A35BA4-3A94-F1D4-3078-0BFC8DBC3615}"/>
              </a:ext>
            </a:extLst>
          </p:cNvPr>
          <p:cNvCxnSpPr/>
          <p:nvPr/>
        </p:nvCxnSpPr>
        <p:spPr>
          <a:xfrm flipH="1">
            <a:off x="7833575" y="3125591"/>
            <a:ext cx="32978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BB872AD-1195-63ED-1511-F9AE2BE815CD}"/>
              </a:ext>
            </a:extLst>
          </p:cNvPr>
          <p:cNvSpPr txBox="1"/>
          <p:nvPr/>
        </p:nvSpPr>
        <p:spPr>
          <a:xfrm>
            <a:off x="10136042" y="2783164"/>
            <a:ext cx="671979" cy="369332"/>
          </a:xfrm>
          <a:prstGeom prst="rect">
            <a:avLst/>
          </a:prstGeom>
          <a:noFill/>
        </p:spPr>
        <p:txBody>
          <a:bodyPr wrap="none" rtlCol="0">
            <a:spAutoFit/>
          </a:bodyPr>
          <a:lstStyle/>
          <a:p>
            <a:r>
              <a:rPr kumimoji="1" lang="en-US" altLang="ko-Kore-KR" dirty="0"/>
              <a:t>r=0.6</a:t>
            </a:r>
            <a:endParaRPr kumimoji="1" lang="ko-Kore-KR" altLang="en-US" dirty="0"/>
          </a:p>
        </p:txBody>
      </p:sp>
      <p:sp>
        <p:nvSpPr>
          <p:cNvPr id="11" name="TextBox 10">
            <a:extLst>
              <a:ext uri="{FF2B5EF4-FFF2-40B4-BE49-F238E27FC236}">
                <a16:creationId xmlns:a16="http://schemas.microsoft.com/office/drawing/2014/main" id="{361681ED-8F2F-0AA7-0843-43453A77653C}"/>
              </a:ext>
            </a:extLst>
          </p:cNvPr>
          <p:cNvSpPr txBox="1"/>
          <p:nvPr/>
        </p:nvSpPr>
        <p:spPr>
          <a:xfrm>
            <a:off x="10364320" y="3916266"/>
            <a:ext cx="788999" cy="369332"/>
          </a:xfrm>
          <a:prstGeom prst="rect">
            <a:avLst/>
          </a:prstGeom>
          <a:noFill/>
        </p:spPr>
        <p:txBody>
          <a:bodyPr wrap="none" rtlCol="0">
            <a:spAutoFit/>
          </a:bodyPr>
          <a:lstStyle/>
          <a:p>
            <a:r>
              <a:rPr kumimoji="1" lang="en-US" altLang="ko-Kore-KR" dirty="0"/>
              <a:t>r=0.75</a:t>
            </a:r>
            <a:endParaRPr kumimoji="1" lang="ko-Kore-KR" altLang="en-US" dirty="0"/>
          </a:p>
        </p:txBody>
      </p:sp>
    </p:spTree>
    <p:extLst>
      <p:ext uri="{BB962C8B-B14F-4D97-AF65-F5344CB8AC3E}">
        <p14:creationId xmlns:p14="http://schemas.microsoft.com/office/powerpoint/2010/main" val="32638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A282B7-FD73-D846-9AC5-27511E98E45D}"/>
              </a:ext>
            </a:extLst>
          </p:cNvPr>
          <p:cNvSpPr txBox="1"/>
          <p:nvPr/>
        </p:nvSpPr>
        <p:spPr>
          <a:xfrm>
            <a:off x="1377323" y="1156150"/>
            <a:ext cx="3447950" cy="369332"/>
          </a:xfrm>
          <a:prstGeom prst="rect">
            <a:avLst/>
          </a:prstGeom>
          <a:noFill/>
        </p:spPr>
        <p:txBody>
          <a:bodyPr wrap="square" rtlCol="0">
            <a:spAutoFit/>
          </a:bodyPr>
          <a:lstStyle/>
          <a:p>
            <a:r>
              <a:rPr kumimoji="1" lang="en-US" altLang="ko-Kore-KR" dirty="0" err="1"/>
              <a:t>Frölicher</a:t>
            </a:r>
            <a:r>
              <a:rPr kumimoji="1" lang="en-US" altLang="ko-Kore-KR" dirty="0"/>
              <a:t> et al. (2018; Nature)</a:t>
            </a:r>
            <a:endParaRPr kumimoji="1" lang="ko-Kore-KR" altLang="en-US" dirty="0"/>
          </a:p>
        </p:txBody>
      </p:sp>
      <p:sp>
        <p:nvSpPr>
          <p:cNvPr id="2" name="슬라이드 번호 개체 틀 1">
            <a:extLst>
              <a:ext uri="{FF2B5EF4-FFF2-40B4-BE49-F238E27FC236}">
                <a16:creationId xmlns:a16="http://schemas.microsoft.com/office/drawing/2014/main" id="{728487EB-70F0-724F-9F9E-4F1DEE13EA91}"/>
              </a:ext>
            </a:extLst>
          </p:cNvPr>
          <p:cNvSpPr>
            <a:spLocks noGrp="1"/>
          </p:cNvSpPr>
          <p:nvPr>
            <p:ph type="sldNum" sz="quarter" idx="12"/>
          </p:nvPr>
        </p:nvSpPr>
        <p:spPr/>
        <p:txBody>
          <a:bodyPr/>
          <a:lstStyle/>
          <a:p>
            <a:r>
              <a:rPr kumimoji="1" lang="en-US" altLang="ko-Kore-KR" dirty="0"/>
              <a:t>1</a:t>
            </a:r>
            <a:endParaRPr kumimoji="1" lang="ko-Kore-KR" altLang="en-US" dirty="0"/>
          </a:p>
        </p:txBody>
      </p:sp>
      <p:pic>
        <p:nvPicPr>
          <p:cNvPr id="3" name="그림 2">
            <a:extLst>
              <a:ext uri="{FF2B5EF4-FFF2-40B4-BE49-F238E27FC236}">
                <a16:creationId xmlns:a16="http://schemas.microsoft.com/office/drawing/2014/main" id="{D4C0046F-5C87-0F46-9D8F-0916B9A07F9F}"/>
              </a:ext>
            </a:extLst>
          </p:cNvPr>
          <p:cNvPicPr>
            <a:picLocks noChangeAspect="1"/>
          </p:cNvPicPr>
          <p:nvPr/>
        </p:nvPicPr>
        <p:blipFill rotWithShape="1">
          <a:blip r:embed="rId3"/>
          <a:srcRect r="32827" b="49224"/>
          <a:stretch/>
        </p:blipFill>
        <p:spPr>
          <a:xfrm>
            <a:off x="369342" y="1647816"/>
            <a:ext cx="4423415" cy="1719695"/>
          </a:xfrm>
          <a:prstGeom prst="rect">
            <a:avLst/>
          </a:prstGeom>
        </p:spPr>
      </p:pic>
      <p:sp>
        <p:nvSpPr>
          <p:cNvPr id="8" name="TextBox 7">
            <a:extLst>
              <a:ext uri="{FF2B5EF4-FFF2-40B4-BE49-F238E27FC236}">
                <a16:creationId xmlns:a16="http://schemas.microsoft.com/office/drawing/2014/main" id="{B2574D46-5D04-0948-8373-956616495D65}"/>
              </a:ext>
            </a:extLst>
          </p:cNvPr>
          <p:cNvSpPr txBox="1"/>
          <p:nvPr/>
        </p:nvSpPr>
        <p:spPr>
          <a:xfrm>
            <a:off x="977483" y="1521875"/>
            <a:ext cx="1195648" cy="369332"/>
          </a:xfrm>
          <a:prstGeom prst="rect">
            <a:avLst/>
          </a:prstGeom>
          <a:noFill/>
        </p:spPr>
        <p:txBody>
          <a:bodyPr wrap="none" rtlCol="0">
            <a:spAutoFit/>
          </a:bodyPr>
          <a:lstStyle/>
          <a:p>
            <a:r>
              <a:rPr kumimoji="1" lang="en-US" altLang="ko-Kore-KR" dirty="0"/>
              <a:t>Probability</a:t>
            </a:r>
            <a:endParaRPr kumimoji="1" lang="ko-Kore-KR" altLang="en-US" dirty="0"/>
          </a:p>
        </p:txBody>
      </p:sp>
      <p:sp>
        <p:nvSpPr>
          <p:cNvPr id="17" name="TextBox 16">
            <a:extLst>
              <a:ext uri="{FF2B5EF4-FFF2-40B4-BE49-F238E27FC236}">
                <a16:creationId xmlns:a16="http://schemas.microsoft.com/office/drawing/2014/main" id="{59E2EF57-E495-2342-9469-01AD4C5A36BE}"/>
              </a:ext>
            </a:extLst>
          </p:cNvPr>
          <p:cNvSpPr txBox="1"/>
          <p:nvPr/>
        </p:nvSpPr>
        <p:spPr>
          <a:xfrm>
            <a:off x="3043033" y="1509333"/>
            <a:ext cx="1465594" cy="369332"/>
          </a:xfrm>
          <a:prstGeom prst="rect">
            <a:avLst/>
          </a:prstGeom>
          <a:noFill/>
        </p:spPr>
        <p:txBody>
          <a:bodyPr wrap="none" rtlCol="0">
            <a:spAutoFit/>
          </a:bodyPr>
          <a:lstStyle/>
          <a:p>
            <a:r>
              <a:rPr kumimoji="1" lang="en-US" altLang="ko-Kore-KR" dirty="0"/>
              <a:t>Spatial extent</a:t>
            </a:r>
            <a:endParaRPr kumimoji="1" lang="ko-Kore-KR" altLang="en-US" dirty="0"/>
          </a:p>
        </p:txBody>
      </p:sp>
      <p:sp>
        <p:nvSpPr>
          <p:cNvPr id="7" name="TextBox 6">
            <a:extLst>
              <a:ext uri="{FF2B5EF4-FFF2-40B4-BE49-F238E27FC236}">
                <a16:creationId xmlns:a16="http://schemas.microsoft.com/office/drawing/2014/main" id="{1880F5D5-4CFE-A3C6-F257-AA7570678995}"/>
              </a:ext>
            </a:extLst>
          </p:cNvPr>
          <p:cNvSpPr txBox="1"/>
          <p:nvPr/>
        </p:nvSpPr>
        <p:spPr>
          <a:xfrm>
            <a:off x="0" y="-565"/>
            <a:ext cx="1777794" cy="461665"/>
          </a:xfrm>
          <a:prstGeom prst="rect">
            <a:avLst/>
          </a:prstGeom>
          <a:noFill/>
        </p:spPr>
        <p:txBody>
          <a:bodyPr wrap="none" rtlCol="0">
            <a:spAutoFit/>
          </a:bodyPr>
          <a:lstStyle/>
          <a:p>
            <a:r>
              <a:rPr kumimoji="1" lang="en-US" altLang="ko-Kore-KR" sz="2400" b="1" dirty="0"/>
              <a:t>Introduction</a:t>
            </a:r>
            <a:endParaRPr kumimoji="1" lang="ko-Kore-KR" altLang="en-US" sz="2400" b="1" dirty="0"/>
          </a:p>
        </p:txBody>
      </p:sp>
      <p:pic>
        <p:nvPicPr>
          <p:cNvPr id="15" name="그림 14">
            <a:extLst>
              <a:ext uri="{FF2B5EF4-FFF2-40B4-BE49-F238E27FC236}">
                <a16:creationId xmlns:a16="http://schemas.microsoft.com/office/drawing/2014/main" id="{942BD35B-013B-489F-1AB7-A722EBFFF960}"/>
              </a:ext>
            </a:extLst>
          </p:cNvPr>
          <p:cNvPicPr>
            <a:picLocks noChangeAspect="1"/>
          </p:cNvPicPr>
          <p:nvPr/>
        </p:nvPicPr>
        <p:blipFill>
          <a:blip r:embed="rId4"/>
          <a:stretch>
            <a:fillRect/>
          </a:stretch>
        </p:blipFill>
        <p:spPr>
          <a:xfrm>
            <a:off x="5335905" y="1744708"/>
            <a:ext cx="6791009" cy="4279376"/>
          </a:xfrm>
          <a:prstGeom prst="rect">
            <a:avLst/>
          </a:prstGeom>
        </p:spPr>
      </p:pic>
      <p:sp>
        <p:nvSpPr>
          <p:cNvPr id="16" name="TextBox 15">
            <a:extLst>
              <a:ext uri="{FF2B5EF4-FFF2-40B4-BE49-F238E27FC236}">
                <a16:creationId xmlns:a16="http://schemas.microsoft.com/office/drawing/2014/main" id="{E3611A10-080D-A296-DE3B-61EAD0B0B646}"/>
              </a:ext>
            </a:extLst>
          </p:cNvPr>
          <p:cNvSpPr txBox="1"/>
          <p:nvPr/>
        </p:nvSpPr>
        <p:spPr>
          <a:xfrm>
            <a:off x="9445868" y="1223503"/>
            <a:ext cx="2357227" cy="369332"/>
          </a:xfrm>
          <a:prstGeom prst="rect">
            <a:avLst/>
          </a:prstGeom>
          <a:noFill/>
        </p:spPr>
        <p:txBody>
          <a:bodyPr wrap="square" rtlCol="0">
            <a:spAutoFit/>
          </a:bodyPr>
          <a:lstStyle/>
          <a:p>
            <a:r>
              <a:rPr kumimoji="1" lang="en-US" altLang="ko-Kore-KR" dirty="0"/>
              <a:t>Oliver et al. (2019)</a:t>
            </a:r>
            <a:endParaRPr kumimoji="1" lang="ko-Kore-KR" altLang="en-US" dirty="0"/>
          </a:p>
        </p:txBody>
      </p:sp>
      <p:sp>
        <p:nvSpPr>
          <p:cNvPr id="18" name="TextBox 17">
            <a:extLst>
              <a:ext uri="{FF2B5EF4-FFF2-40B4-BE49-F238E27FC236}">
                <a16:creationId xmlns:a16="http://schemas.microsoft.com/office/drawing/2014/main" id="{99794527-3BB5-F9C7-44F9-778A0CD6958E}"/>
              </a:ext>
            </a:extLst>
          </p:cNvPr>
          <p:cNvSpPr txBox="1"/>
          <p:nvPr/>
        </p:nvSpPr>
        <p:spPr>
          <a:xfrm>
            <a:off x="5874275" y="1192440"/>
            <a:ext cx="2198999" cy="369332"/>
          </a:xfrm>
          <a:prstGeom prst="rect">
            <a:avLst/>
          </a:prstGeom>
          <a:noFill/>
        </p:spPr>
        <p:txBody>
          <a:bodyPr wrap="square" rtlCol="0">
            <a:spAutoFit/>
          </a:bodyPr>
          <a:lstStyle/>
          <a:p>
            <a:r>
              <a:rPr kumimoji="1" lang="en-US" altLang="ko-Kore-KR" dirty="0"/>
              <a:t>CMIP 5 RCP 8.5 </a:t>
            </a:r>
            <a:endParaRPr kumimoji="1" lang="ko-Kore-KR" altLang="en-US" dirty="0"/>
          </a:p>
        </p:txBody>
      </p:sp>
      <p:pic>
        <p:nvPicPr>
          <p:cNvPr id="26" name="그림 25" descr="텍스트, 스크린샷, 지도이(가) 표시된 사진&#10;&#10;자동 생성된 설명">
            <a:extLst>
              <a:ext uri="{FF2B5EF4-FFF2-40B4-BE49-F238E27FC236}">
                <a16:creationId xmlns:a16="http://schemas.microsoft.com/office/drawing/2014/main" id="{7B75C251-8EC1-F5EE-A236-FDD8DFAC19F1}"/>
              </a:ext>
            </a:extLst>
          </p:cNvPr>
          <p:cNvPicPr>
            <a:picLocks noChangeAspect="1"/>
          </p:cNvPicPr>
          <p:nvPr/>
        </p:nvPicPr>
        <p:blipFill>
          <a:blip r:embed="rId5"/>
          <a:stretch>
            <a:fillRect/>
          </a:stretch>
        </p:blipFill>
        <p:spPr>
          <a:xfrm>
            <a:off x="977483" y="3519220"/>
            <a:ext cx="3186285" cy="1171150"/>
          </a:xfrm>
          <a:prstGeom prst="rect">
            <a:avLst/>
          </a:prstGeom>
        </p:spPr>
      </p:pic>
      <p:pic>
        <p:nvPicPr>
          <p:cNvPr id="28" name="그림 27" descr="텍스트, 지도이(가) 표시된 사진&#10;&#10;자동 생성된 설명">
            <a:extLst>
              <a:ext uri="{FF2B5EF4-FFF2-40B4-BE49-F238E27FC236}">
                <a16:creationId xmlns:a16="http://schemas.microsoft.com/office/drawing/2014/main" id="{8EAF4619-A2B8-3E86-8736-D3E975460FDF}"/>
              </a:ext>
            </a:extLst>
          </p:cNvPr>
          <p:cNvPicPr>
            <a:picLocks noChangeAspect="1"/>
          </p:cNvPicPr>
          <p:nvPr/>
        </p:nvPicPr>
        <p:blipFill>
          <a:blip r:embed="rId6"/>
          <a:stretch>
            <a:fillRect/>
          </a:stretch>
        </p:blipFill>
        <p:spPr>
          <a:xfrm>
            <a:off x="1025540" y="4959872"/>
            <a:ext cx="2258643" cy="1522440"/>
          </a:xfrm>
          <a:prstGeom prst="rect">
            <a:avLst/>
          </a:prstGeom>
        </p:spPr>
      </p:pic>
      <p:pic>
        <p:nvPicPr>
          <p:cNvPr id="30" name="그림 29">
            <a:extLst>
              <a:ext uri="{FF2B5EF4-FFF2-40B4-BE49-F238E27FC236}">
                <a16:creationId xmlns:a16="http://schemas.microsoft.com/office/drawing/2014/main" id="{F869F0E4-DE42-88B1-EEF7-B237FC4C4B88}"/>
              </a:ext>
            </a:extLst>
          </p:cNvPr>
          <p:cNvPicPr>
            <a:picLocks noChangeAspect="1"/>
          </p:cNvPicPr>
          <p:nvPr/>
        </p:nvPicPr>
        <p:blipFill>
          <a:blip r:embed="rId7"/>
          <a:stretch>
            <a:fillRect/>
          </a:stretch>
        </p:blipFill>
        <p:spPr>
          <a:xfrm>
            <a:off x="1025540" y="4690370"/>
            <a:ext cx="2900676" cy="238542"/>
          </a:xfrm>
          <a:prstGeom prst="rect">
            <a:avLst/>
          </a:prstGeom>
        </p:spPr>
      </p:pic>
      <p:sp>
        <p:nvSpPr>
          <p:cNvPr id="31" name="TextBox 30">
            <a:extLst>
              <a:ext uri="{FF2B5EF4-FFF2-40B4-BE49-F238E27FC236}">
                <a16:creationId xmlns:a16="http://schemas.microsoft.com/office/drawing/2014/main" id="{963C5926-52AE-6D6A-674D-A72BA9DBD273}"/>
              </a:ext>
            </a:extLst>
          </p:cNvPr>
          <p:cNvSpPr txBox="1"/>
          <p:nvPr/>
        </p:nvSpPr>
        <p:spPr>
          <a:xfrm>
            <a:off x="1025540" y="6499423"/>
            <a:ext cx="2339423" cy="307777"/>
          </a:xfrm>
          <a:prstGeom prst="rect">
            <a:avLst/>
          </a:prstGeom>
          <a:noFill/>
        </p:spPr>
        <p:txBody>
          <a:bodyPr wrap="none" rtlCol="0">
            <a:spAutoFit/>
          </a:bodyPr>
          <a:lstStyle/>
          <a:p>
            <a:r>
              <a:rPr kumimoji="1" lang="en-US" altLang="ko-Kore-KR" sz="1400" dirty="0"/>
              <a:t>Cheung et al. (2021; Sci. Adv.)</a:t>
            </a:r>
            <a:endParaRPr kumimoji="1" lang="ko-Kore-KR" altLang="en-US" sz="1400" dirty="0"/>
          </a:p>
        </p:txBody>
      </p:sp>
      <p:sp>
        <p:nvSpPr>
          <p:cNvPr id="32" name="제목 1">
            <a:extLst>
              <a:ext uri="{FF2B5EF4-FFF2-40B4-BE49-F238E27FC236}">
                <a16:creationId xmlns:a16="http://schemas.microsoft.com/office/drawing/2014/main" id="{C87E4BEC-A89E-B67A-9312-B11C7A2FF906}"/>
              </a:ext>
            </a:extLst>
          </p:cNvPr>
          <p:cNvSpPr txBox="1">
            <a:spLocks/>
          </p:cNvSpPr>
          <p:nvPr/>
        </p:nvSpPr>
        <p:spPr>
          <a:xfrm>
            <a:off x="203979" y="471269"/>
            <a:ext cx="10515600" cy="54726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sz="3600" b="1" dirty="0"/>
              <a:t>MHWs in </a:t>
            </a:r>
            <a:r>
              <a:rPr kumimoji="1" lang="en-US" altLang="ko-KR" sz="3600" b="1" dirty="0"/>
              <a:t>future</a:t>
            </a:r>
            <a:r>
              <a:rPr kumimoji="1" lang="ko-KR" altLang="en-US" sz="3600" b="1" dirty="0"/>
              <a:t> </a:t>
            </a:r>
            <a:r>
              <a:rPr kumimoji="1" lang="en-US" altLang="ko-KR" sz="3600" b="1" dirty="0"/>
              <a:t>climate</a:t>
            </a:r>
            <a:endParaRPr kumimoji="1" lang="ko-Kore-KR" altLang="en-US" sz="3600" b="1" dirty="0"/>
          </a:p>
        </p:txBody>
      </p:sp>
      <p:cxnSp>
        <p:nvCxnSpPr>
          <p:cNvPr id="35" name="직선 연결선[R] 34">
            <a:extLst>
              <a:ext uri="{FF2B5EF4-FFF2-40B4-BE49-F238E27FC236}">
                <a16:creationId xmlns:a16="http://schemas.microsoft.com/office/drawing/2014/main" id="{F59D538B-00EB-95FB-0522-7CD7A4459FF7}"/>
              </a:ext>
            </a:extLst>
          </p:cNvPr>
          <p:cNvCxnSpPr>
            <a:cxnSpLocks/>
          </p:cNvCxnSpPr>
          <p:nvPr/>
        </p:nvCxnSpPr>
        <p:spPr>
          <a:xfrm>
            <a:off x="6649517" y="1898522"/>
            <a:ext cx="40233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5FE103C2-0143-3E81-B93D-E4BD00E162B7}"/>
              </a:ext>
            </a:extLst>
          </p:cNvPr>
          <p:cNvCxnSpPr>
            <a:cxnSpLocks/>
          </p:cNvCxnSpPr>
          <p:nvPr/>
        </p:nvCxnSpPr>
        <p:spPr>
          <a:xfrm>
            <a:off x="9903562" y="1898522"/>
            <a:ext cx="40233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90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6CE60-7C33-16B2-C2CE-E2C3DD887E3D}"/>
              </a:ext>
            </a:extLst>
          </p:cNvPr>
          <p:cNvSpPr txBox="1"/>
          <p:nvPr/>
        </p:nvSpPr>
        <p:spPr>
          <a:xfrm>
            <a:off x="94343" y="50800"/>
            <a:ext cx="1806905" cy="523220"/>
          </a:xfrm>
          <a:prstGeom prst="rect">
            <a:avLst/>
          </a:prstGeom>
          <a:noFill/>
        </p:spPr>
        <p:txBody>
          <a:bodyPr wrap="none" rtlCol="0">
            <a:spAutoFit/>
          </a:bodyPr>
          <a:lstStyle/>
          <a:p>
            <a:r>
              <a:rPr kumimoji="1" lang="en-US" altLang="ko-Kore-KR" sz="2800" b="1" dirty="0"/>
              <a:t>Conclusion</a:t>
            </a:r>
            <a:endParaRPr kumimoji="1" lang="ko-Kore-KR" altLang="en-US" sz="2800" b="1" dirty="0"/>
          </a:p>
        </p:txBody>
      </p:sp>
      <p:sp>
        <p:nvSpPr>
          <p:cNvPr id="3" name="TextBox 2">
            <a:extLst>
              <a:ext uri="{FF2B5EF4-FFF2-40B4-BE49-F238E27FC236}">
                <a16:creationId xmlns:a16="http://schemas.microsoft.com/office/drawing/2014/main" id="{CB48ADC7-8D37-19F6-1795-CACA469DDB81}"/>
              </a:ext>
            </a:extLst>
          </p:cNvPr>
          <p:cNvSpPr txBox="1"/>
          <p:nvPr/>
        </p:nvSpPr>
        <p:spPr>
          <a:xfrm>
            <a:off x="258355" y="574020"/>
            <a:ext cx="11129530" cy="5232202"/>
          </a:xfrm>
          <a:prstGeom prst="rect">
            <a:avLst/>
          </a:prstGeom>
          <a:noFill/>
        </p:spPr>
        <p:txBody>
          <a:bodyPr wrap="square" rtlCol="0">
            <a:spAutoFit/>
          </a:bodyPr>
          <a:lstStyle/>
          <a:p>
            <a:pPr>
              <a:spcAft>
                <a:spcPts val="600"/>
              </a:spcAft>
            </a:pPr>
            <a:r>
              <a:rPr kumimoji="1" lang="en-US" altLang="ko-Kore-KR" b="1" dirty="0"/>
              <a:t>Q1. </a:t>
            </a:r>
            <a:r>
              <a:rPr kumimoji="1" lang="en-US" altLang="ko-Kore-KR" dirty="0"/>
              <a:t>Physical mechanism responsible for the surface ocean warming during the </a:t>
            </a:r>
            <a:r>
              <a:rPr kumimoji="1" lang="en-US" altLang="ko-Kore-KR" b="1" dirty="0"/>
              <a:t>reacceleration period</a:t>
            </a:r>
            <a:r>
              <a:rPr kumimoji="1" lang="en-US" altLang="ko-Kore-KR" dirty="0"/>
              <a:t>?</a:t>
            </a:r>
          </a:p>
          <a:p>
            <a:pPr marL="742950" lvl="1" indent="-285750">
              <a:buFont typeface="Arial" panose="020B0604020202020204" pitchFamily="34" charset="0"/>
              <a:buChar char="•"/>
            </a:pPr>
            <a:r>
              <a:rPr lang="en-US" altLang="ko-Kore-KR" dirty="0"/>
              <a:t>Rapid warming of the East Asian seas was primarily coincided with </a:t>
            </a:r>
            <a:r>
              <a:rPr lang="en-US" altLang="ko-Kore-KR" b="1" dirty="0"/>
              <a:t>warm oceanic advection </a:t>
            </a:r>
            <a:r>
              <a:rPr lang="en-US" altLang="ko-Kore-KR" dirty="0"/>
              <a:t>associated with a northward current anomaly differing from the previous warming period (1982–1998) when downward heat flux anomalies dominated</a:t>
            </a:r>
          </a:p>
          <a:p>
            <a:pPr marL="742950" lvl="1" indent="-285750">
              <a:buFont typeface="Arial" panose="020B0604020202020204" pitchFamily="34" charset="0"/>
              <a:buChar char="•"/>
            </a:pPr>
            <a:r>
              <a:rPr lang="en-US" altLang="ko-Kore-KR" dirty="0"/>
              <a:t>Previous studies suggest that anomalies in </a:t>
            </a:r>
            <a:r>
              <a:rPr lang="en-US" altLang="ko-Kore-KR" b="1" dirty="0"/>
              <a:t>wind stress and WSC</a:t>
            </a:r>
            <a:r>
              <a:rPr lang="en-US" altLang="ko-Kore-KR" dirty="0"/>
              <a:t> may explain this northward current anomaly</a:t>
            </a:r>
          </a:p>
          <a:p>
            <a:endParaRPr lang="en-US" altLang="ko-Kore-KR" dirty="0"/>
          </a:p>
          <a:p>
            <a:pPr>
              <a:spcAft>
                <a:spcPts val="600"/>
              </a:spcAft>
            </a:pPr>
            <a:r>
              <a:rPr kumimoji="1" lang="en-US" altLang="ko-Kore-KR" b="1" dirty="0"/>
              <a:t>Q2. </a:t>
            </a:r>
            <a:r>
              <a:rPr kumimoji="1" lang="en-US" altLang="ko-KR" dirty="0"/>
              <a:t>“Nonstationary” </a:t>
            </a:r>
            <a:r>
              <a:rPr kumimoji="1" lang="en-US" altLang="ko-Kore-KR" dirty="0"/>
              <a:t>statistical relationship with decadal-scale climate variabilities?</a:t>
            </a:r>
          </a:p>
          <a:p>
            <a:pPr marL="742950" lvl="1" indent="-285750">
              <a:buFont typeface="Arial" panose="020B0604020202020204" pitchFamily="34" charset="0"/>
              <a:buChar char="•"/>
            </a:pPr>
            <a:r>
              <a:rPr lang="en-US" altLang="ko-Kore-KR" dirty="0"/>
              <a:t>Correlations between SST in the East Asian marginal seas (EAMS) and Pacific decadal modes (</a:t>
            </a:r>
            <a:r>
              <a:rPr lang="en-US" altLang="ko-Kore-KR" b="1" dirty="0"/>
              <a:t>PDO and NPGO</a:t>
            </a:r>
            <a:r>
              <a:rPr lang="en-US" altLang="ko-Kore-KR" dirty="0"/>
              <a:t>) have reversed compared to earlier periods</a:t>
            </a:r>
          </a:p>
          <a:p>
            <a:pPr marL="742950" lvl="1" indent="-285750">
              <a:buFont typeface="Arial" panose="020B0604020202020204" pitchFamily="34" charset="0"/>
              <a:buChar char="•"/>
            </a:pPr>
            <a:r>
              <a:rPr lang="en-US" altLang="ko-Kore-KR" dirty="0"/>
              <a:t>Previously negative correlations with PDO (and positive with NPGO) shifted to positive correlations with PDO (and negative with NPGO), </a:t>
            </a:r>
            <a:r>
              <a:rPr lang="en-US" altLang="ko-Kore-KR" b="1" dirty="0"/>
              <a:t>limiting predictability based on historical patterns</a:t>
            </a:r>
            <a:endParaRPr lang="en-US" altLang="ko-Kore-KR" dirty="0"/>
          </a:p>
          <a:p>
            <a:endParaRPr lang="en-US" altLang="ko-Kore-KR" b="1" dirty="0"/>
          </a:p>
          <a:p>
            <a:r>
              <a:rPr lang="en-US" altLang="ko-Kore-KR" b="1" dirty="0"/>
              <a:t>Limitations</a:t>
            </a:r>
          </a:p>
          <a:p>
            <a:pPr marL="742950" lvl="1" indent="-285750">
              <a:buFont typeface="Arial" panose="020B0604020202020204" pitchFamily="34" charset="0"/>
              <a:buChar char="•"/>
            </a:pPr>
            <a:r>
              <a:rPr lang="en-US" altLang="ko-Kore-KR" dirty="0"/>
              <a:t>On decadal timescales, residuals and accumulated </a:t>
            </a:r>
            <a:r>
              <a:rPr lang="en-US" altLang="ko-Kore-KR" b="1" dirty="0"/>
              <a:t>errors</a:t>
            </a:r>
            <a:r>
              <a:rPr lang="en-US" altLang="ko-Kore-KR" dirty="0"/>
              <a:t> in ocean reanalysis data prevent </a:t>
            </a:r>
            <a:r>
              <a:rPr lang="en-US" altLang="ko-Kore-KR" b="1" dirty="0"/>
              <a:t>closure</a:t>
            </a:r>
            <a:r>
              <a:rPr lang="en-US" altLang="ko-Kore-KR" dirty="0"/>
              <a:t> of the heat budget</a:t>
            </a:r>
          </a:p>
          <a:p>
            <a:pPr marL="742950" lvl="1" indent="-285750">
              <a:buFont typeface="Arial" panose="020B0604020202020204" pitchFamily="34" charset="0"/>
              <a:buChar char="•"/>
            </a:pPr>
            <a:r>
              <a:rPr lang="en-US" altLang="ko-Kore-KR" dirty="0"/>
              <a:t>Determining </a:t>
            </a:r>
            <a:r>
              <a:rPr lang="en-US" altLang="ko-Kore-KR" b="1" dirty="0"/>
              <a:t>why patterns of Pacific decadal variability have changed from the past</a:t>
            </a:r>
            <a:r>
              <a:rPr lang="en-US" altLang="ko-Kore-KR" dirty="0"/>
              <a:t>, and separating these changes from anthropogenic warming effects, is beyond the scope of this research and remains an ongoing challenge</a:t>
            </a:r>
          </a:p>
        </p:txBody>
      </p:sp>
    </p:spTree>
    <p:extLst>
      <p:ext uri="{BB962C8B-B14F-4D97-AF65-F5344CB8AC3E}">
        <p14:creationId xmlns:p14="http://schemas.microsoft.com/office/powerpoint/2010/main" val="1756481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3A956E-93A6-5440-9130-048DCC8BCE26}"/>
              </a:ext>
            </a:extLst>
          </p:cNvPr>
          <p:cNvSpPr>
            <a:spLocks noGrp="1"/>
          </p:cNvSpPr>
          <p:nvPr>
            <p:ph type="title"/>
          </p:nvPr>
        </p:nvSpPr>
        <p:spPr>
          <a:xfrm>
            <a:off x="420757" y="-108211"/>
            <a:ext cx="10515600" cy="1325563"/>
          </a:xfrm>
        </p:spPr>
        <p:txBody>
          <a:bodyPr>
            <a:normAutofit/>
          </a:bodyPr>
          <a:lstStyle/>
          <a:p>
            <a:r>
              <a:rPr kumimoji="1" lang="en-US" altLang="ko-Kore-KR" sz="3600" b="1" dirty="0"/>
              <a:t>Observed MHWs in recent decades</a:t>
            </a:r>
            <a:endParaRPr kumimoji="1" lang="ko-Kore-KR" altLang="en-US" sz="3600" b="1" dirty="0"/>
          </a:p>
        </p:txBody>
      </p:sp>
      <p:sp>
        <p:nvSpPr>
          <p:cNvPr id="6" name="TextBox 5">
            <a:extLst>
              <a:ext uri="{FF2B5EF4-FFF2-40B4-BE49-F238E27FC236}">
                <a16:creationId xmlns:a16="http://schemas.microsoft.com/office/drawing/2014/main" id="{D3FD1388-565F-B628-6992-9C10DECB5B34}"/>
              </a:ext>
            </a:extLst>
          </p:cNvPr>
          <p:cNvSpPr txBox="1"/>
          <p:nvPr/>
        </p:nvSpPr>
        <p:spPr>
          <a:xfrm>
            <a:off x="7118221" y="313300"/>
            <a:ext cx="1906291" cy="461665"/>
          </a:xfrm>
          <a:prstGeom prst="rect">
            <a:avLst/>
          </a:prstGeom>
          <a:noFill/>
        </p:spPr>
        <p:txBody>
          <a:bodyPr wrap="none" rtlCol="0">
            <a:spAutoFit/>
          </a:bodyPr>
          <a:lstStyle/>
          <a:p>
            <a:r>
              <a:rPr kumimoji="1" lang="en-US" altLang="ko-Kore-KR" sz="2400" dirty="0"/>
              <a:t>(1982 – 2016)</a:t>
            </a:r>
            <a:endParaRPr kumimoji="1" lang="ko-Kore-KR" altLang="en-US" sz="2400" dirty="0"/>
          </a:p>
        </p:txBody>
      </p:sp>
      <p:pic>
        <p:nvPicPr>
          <p:cNvPr id="10" name="그림 9" descr="스크린샷, 텍스트이(가) 표시된 사진&#10;&#10;자동 생성된 설명">
            <a:extLst>
              <a:ext uri="{FF2B5EF4-FFF2-40B4-BE49-F238E27FC236}">
                <a16:creationId xmlns:a16="http://schemas.microsoft.com/office/drawing/2014/main" id="{A98026A5-E7AF-61CF-4A91-C16BA4A6D604}"/>
              </a:ext>
            </a:extLst>
          </p:cNvPr>
          <p:cNvPicPr>
            <a:picLocks noChangeAspect="1"/>
          </p:cNvPicPr>
          <p:nvPr/>
        </p:nvPicPr>
        <p:blipFill>
          <a:blip r:embed="rId2"/>
          <a:stretch>
            <a:fillRect/>
          </a:stretch>
        </p:blipFill>
        <p:spPr>
          <a:xfrm>
            <a:off x="266032" y="896754"/>
            <a:ext cx="10312400" cy="5334000"/>
          </a:xfrm>
          <a:prstGeom prst="rect">
            <a:avLst/>
          </a:prstGeom>
        </p:spPr>
      </p:pic>
      <p:sp>
        <p:nvSpPr>
          <p:cNvPr id="11" name="TextBox 10">
            <a:extLst>
              <a:ext uri="{FF2B5EF4-FFF2-40B4-BE49-F238E27FC236}">
                <a16:creationId xmlns:a16="http://schemas.microsoft.com/office/drawing/2014/main" id="{44C0B25C-3ACF-A4FF-C5C3-3C2D76C58982}"/>
              </a:ext>
            </a:extLst>
          </p:cNvPr>
          <p:cNvSpPr txBox="1"/>
          <p:nvPr/>
        </p:nvSpPr>
        <p:spPr>
          <a:xfrm>
            <a:off x="7528698" y="6354246"/>
            <a:ext cx="2991627" cy="369332"/>
          </a:xfrm>
          <a:prstGeom prst="rect">
            <a:avLst/>
          </a:prstGeom>
          <a:noFill/>
        </p:spPr>
        <p:txBody>
          <a:bodyPr wrap="square" rtlCol="0">
            <a:spAutoFit/>
          </a:bodyPr>
          <a:lstStyle/>
          <a:p>
            <a:r>
              <a:rPr kumimoji="1" lang="en-US" altLang="ko-Kore-KR" dirty="0"/>
              <a:t>Oliver et al. (2018; NC)</a:t>
            </a:r>
            <a:endParaRPr kumimoji="1" lang="ko-Kore-KR" altLang="en-US" dirty="0"/>
          </a:p>
        </p:txBody>
      </p:sp>
      <p:pic>
        <p:nvPicPr>
          <p:cNvPr id="5" name="그림 4">
            <a:extLst>
              <a:ext uri="{FF2B5EF4-FFF2-40B4-BE49-F238E27FC236}">
                <a16:creationId xmlns:a16="http://schemas.microsoft.com/office/drawing/2014/main" id="{C2679B59-579E-571A-959A-FA195865E008}"/>
              </a:ext>
            </a:extLst>
          </p:cNvPr>
          <p:cNvPicPr>
            <a:picLocks noChangeAspect="1"/>
          </p:cNvPicPr>
          <p:nvPr/>
        </p:nvPicPr>
        <p:blipFill>
          <a:blip r:embed="rId3"/>
          <a:stretch>
            <a:fillRect/>
          </a:stretch>
        </p:blipFill>
        <p:spPr>
          <a:xfrm>
            <a:off x="7815722" y="6135756"/>
            <a:ext cx="2340578" cy="209917"/>
          </a:xfrm>
          <a:prstGeom prst="rect">
            <a:avLst/>
          </a:prstGeom>
        </p:spPr>
      </p:pic>
      <p:sp>
        <p:nvSpPr>
          <p:cNvPr id="9" name="TextBox 8">
            <a:extLst>
              <a:ext uri="{FF2B5EF4-FFF2-40B4-BE49-F238E27FC236}">
                <a16:creationId xmlns:a16="http://schemas.microsoft.com/office/drawing/2014/main" id="{D76A48DA-92BB-D341-9A02-53F4E1ECD833}"/>
              </a:ext>
            </a:extLst>
          </p:cNvPr>
          <p:cNvSpPr txBox="1"/>
          <p:nvPr/>
        </p:nvSpPr>
        <p:spPr>
          <a:xfrm>
            <a:off x="9383850" y="200627"/>
            <a:ext cx="1981633" cy="707886"/>
          </a:xfrm>
          <a:prstGeom prst="rect">
            <a:avLst/>
          </a:prstGeom>
          <a:noFill/>
        </p:spPr>
        <p:txBody>
          <a:bodyPr wrap="none" rtlCol="0">
            <a:spAutoFit/>
          </a:bodyPr>
          <a:lstStyle/>
          <a:p>
            <a:r>
              <a:rPr kumimoji="1" lang="en-US" altLang="ko-Kore-KR" sz="2000" dirty="0"/>
              <a:t>Baseline period : </a:t>
            </a:r>
          </a:p>
          <a:p>
            <a:r>
              <a:rPr kumimoji="1" lang="en-US" altLang="ko-Kore-KR" sz="2000" dirty="0"/>
              <a:t>1983 – 2012</a:t>
            </a:r>
            <a:endParaRPr kumimoji="1" lang="ko-Kore-KR" altLang="en-US" sz="2000" dirty="0"/>
          </a:p>
        </p:txBody>
      </p:sp>
      <p:sp>
        <p:nvSpPr>
          <p:cNvPr id="12" name="TextBox 11">
            <a:extLst>
              <a:ext uri="{FF2B5EF4-FFF2-40B4-BE49-F238E27FC236}">
                <a16:creationId xmlns:a16="http://schemas.microsoft.com/office/drawing/2014/main" id="{560ABBE8-8BA7-9231-5FE3-75E91D239CDD}"/>
              </a:ext>
            </a:extLst>
          </p:cNvPr>
          <p:cNvSpPr txBox="1"/>
          <p:nvPr/>
        </p:nvSpPr>
        <p:spPr>
          <a:xfrm>
            <a:off x="7684355" y="827144"/>
            <a:ext cx="6097604" cy="369332"/>
          </a:xfrm>
          <a:prstGeom prst="rect">
            <a:avLst/>
          </a:prstGeom>
          <a:noFill/>
        </p:spPr>
        <p:txBody>
          <a:bodyPr wrap="square">
            <a:spAutoFit/>
          </a:bodyPr>
          <a:lstStyle/>
          <a:p>
            <a:r>
              <a:rPr kumimoji="1" lang="en-US" altLang="ko-Kore-KR" dirty="0"/>
              <a:t>+0.45 events/year/decade</a:t>
            </a:r>
          </a:p>
        </p:txBody>
      </p:sp>
      <p:sp>
        <p:nvSpPr>
          <p:cNvPr id="8" name="TextBox 7">
            <a:extLst>
              <a:ext uri="{FF2B5EF4-FFF2-40B4-BE49-F238E27FC236}">
                <a16:creationId xmlns:a16="http://schemas.microsoft.com/office/drawing/2014/main" id="{0C4782DB-7B5D-FACB-3238-2AB854D24122}"/>
              </a:ext>
            </a:extLst>
          </p:cNvPr>
          <p:cNvSpPr txBox="1"/>
          <p:nvPr/>
        </p:nvSpPr>
        <p:spPr>
          <a:xfrm>
            <a:off x="4636765" y="802690"/>
            <a:ext cx="1901483" cy="369332"/>
          </a:xfrm>
          <a:prstGeom prst="rect">
            <a:avLst/>
          </a:prstGeom>
          <a:noFill/>
        </p:spPr>
        <p:txBody>
          <a:bodyPr wrap="none" rtlCol="0">
            <a:spAutoFit/>
          </a:bodyPr>
          <a:lstStyle/>
          <a:p>
            <a:r>
              <a:rPr kumimoji="1" lang="en-US" altLang="ko-Kore-KR" dirty="0"/>
              <a:t>r = -0.59 with PDO</a:t>
            </a:r>
            <a:endParaRPr kumimoji="1" lang="ko-Kore-KR" altLang="en-US" dirty="0"/>
          </a:p>
        </p:txBody>
      </p:sp>
      <p:sp>
        <p:nvSpPr>
          <p:cNvPr id="13" name="TextBox 12">
            <a:extLst>
              <a:ext uri="{FF2B5EF4-FFF2-40B4-BE49-F238E27FC236}">
                <a16:creationId xmlns:a16="http://schemas.microsoft.com/office/drawing/2014/main" id="{D5D6DEFB-072B-94D9-3BCD-6390CBA0EADB}"/>
              </a:ext>
            </a:extLst>
          </p:cNvPr>
          <p:cNvSpPr txBox="1"/>
          <p:nvPr/>
        </p:nvSpPr>
        <p:spPr>
          <a:xfrm>
            <a:off x="10454943" y="1069270"/>
            <a:ext cx="1715854" cy="369332"/>
          </a:xfrm>
          <a:prstGeom prst="rect">
            <a:avLst/>
          </a:prstGeom>
          <a:noFill/>
        </p:spPr>
        <p:txBody>
          <a:bodyPr wrap="none" rtlCol="0">
            <a:spAutoFit/>
          </a:bodyPr>
          <a:lstStyle/>
          <a:p>
            <a:r>
              <a:rPr kumimoji="1" lang="en-US" altLang="ko-Kore-KR" dirty="0"/>
              <a:t>Related to ENSO</a:t>
            </a:r>
            <a:endParaRPr kumimoji="1" lang="ko-Kore-KR" altLang="en-US" dirty="0"/>
          </a:p>
        </p:txBody>
      </p:sp>
      <p:sp>
        <p:nvSpPr>
          <p:cNvPr id="4" name="TextBox 3">
            <a:extLst>
              <a:ext uri="{FF2B5EF4-FFF2-40B4-BE49-F238E27FC236}">
                <a16:creationId xmlns:a16="http://schemas.microsoft.com/office/drawing/2014/main" id="{AAF3D0E0-4AB5-0231-8388-D47B4C4A3356}"/>
              </a:ext>
            </a:extLst>
          </p:cNvPr>
          <p:cNvSpPr txBox="1"/>
          <p:nvPr/>
        </p:nvSpPr>
        <p:spPr>
          <a:xfrm>
            <a:off x="11295695" y="234958"/>
            <a:ext cx="716863" cy="369332"/>
          </a:xfrm>
          <a:prstGeom prst="rect">
            <a:avLst/>
          </a:prstGeom>
          <a:noFill/>
        </p:spPr>
        <p:txBody>
          <a:bodyPr wrap="none" rtlCol="0">
            <a:spAutoFit/>
          </a:bodyPr>
          <a:lstStyle/>
          <a:p>
            <a:r>
              <a:rPr kumimoji="1" lang="en-US" altLang="ko-Kore-KR" dirty="0"/>
              <a:t>OISST</a:t>
            </a:r>
            <a:endParaRPr kumimoji="1" lang="ko-Kore-KR" altLang="en-US" dirty="0"/>
          </a:p>
        </p:txBody>
      </p:sp>
      <p:sp>
        <p:nvSpPr>
          <p:cNvPr id="7" name="TextBox 6">
            <a:extLst>
              <a:ext uri="{FF2B5EF4-FFF2-40B4-BE49-F238E27FC236}">
                <a16:creationId xmlns:a16="http://schemas.microsoft.com/office/drawing/2014/main" id="{D8ED9027-5CBF-605D-89C7-54952D263245}"/>
              </a:ext>
            </a:extLst>
          </p:cNvPr>
          <p:cNvSpPr txBox="1"/>
          <p:nvPr/>
        </p:nvSpPr>
        <p:spPr>
          <a:xfrm>
            <a:off x="3096220" y="6292172"/>
            <a:ext cx="3265061" cy="369332"/>
          </a:xfrm>
          <a:prstGeom prst="rect">
            <a:avLst/>
          </a:prstGeom>
          <a:noFill/>
        </p:spPr>
        <p:txBody>
          <a:bodyPr wrap="none" rtlCol="0">
            <a:spAutoFit/>
          </a:bodyPr>
          <a:lstStyle/>
          <a:p>
            <a:r>
              <a:rPr kumimoji="1" lang="en-US" altLang="ko-Kore-KR" dirty="0"/>
              <a:t>Observed MHWs trend in EAMS?</a:t>
            </a:r>
            <a:endParaRPr kumimoji="1" lang="ko-Kore-KR" altLang="en-US" dirty="0"/>
          </a:p>
        </p:txBody>
      </p:sp>
      <p:sp>
        <p:nvSpPr>
          <p:cNvPr id="14" name="직사각형 13">
            <a:extLst>
              <a:ext uri="{FF2B5EF4-FFF2-40B4-BE49-F238E27FC236}">
                <a16:creationId xmlns:a16="http://schemas.microsoft.com/office/drawing/2014/main" id="{348E82FE-2E0A-3CE8-2111-055124F13A59}"/>
              </a:ext>
            </a:extLst>
          </p:cNvPr>
          <p:cNvSpPr/>
          <p:nvPr/>
        </p:nvSpPr>
        <p:spPr>
          <a:xfrm>
            <a:off x="4923130" y="1660550"/>
            <a:ext cx="256032" cy="1901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슬라이드 번호 개체 틀 1">
            <a:extLst>
              <a:ext uri="{FF2B5EF4-FFF2-40B4-BE49-F238E27FC236}">
                <a16:creationId xmlns:a16="http://schemas.microsoft.com/office/drawing/2014/main" id="{EFC5C9F6-302E-4A3B-1303-AAC89478883E}"/>
              </a:ext>
            </a:extLst>
          </p:cNvPr>
          <p:cNvSpPr>
            <a:spLocks noGrp="1"/>
          </p:cNvSpPr>
          <p:nvPr>
            <p:ph type="sldNum" sz="quarter" idx="12"/>
          </p:nvPr>
        </p:nvSpPr>
        <p:spPr>
          <a:xfrm>
            <a:off x="8610600" y="6356350"/>
            <a:ext cx="2743200" cy="365125"/>
          </a:xfrm>
        </p:spPr>
        <p:txBody>
          <a:bodyPr/>
          <a:lstStyle/>
          <a:p>
            <a:r>
              <a:rPr kumimoji="1" lang="en-US" altLang="ko-Kore-KR" dirty="0"/>
              <a:t>2</a:t>
            </a:r>
            <a:endParaRPr kumimoji="1" lang="ko-Kore-KR" altLang="en-US" dirty="0"/>
          </a:p>
        </p:txBody>
      </p:sp>
    </p:spTree>
    <p:extLst>
      <p:ext uri="{BB962C8B-B14F-4D97-AF65-F5344CB8AC3E}">
        <p14:creationId xmlns:p14="http://schemas.microsoft.com/office/powerpoint/2010/main" val="112404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93E8C3-1F01-D498-2C18-F29DACF1DB8B}"/>
              </a:ext>
            </a:extLst>
          </p:cNvPr>
          <p:cNvSpPr txBox="1"/>
          <p:nvPr/>
        </p:nvSpPr>
        <p:spPr>
          <a:xfrm>
            <a:off x="211618" y="55902"/>
            <a:ext cx="7444667" cy="523220"/>
          </a:xfrm>
          <a:prstGeom prst="rect">
            <a:avLst/>
          </a:prstGeom>
          <a:noFill/>
        </p:spPr>
        <p:txBody>
          <a:bodyPr wrap="none" rtlCol="0">
            <a:spAutoFit/>
          </a:bodyPr>
          <a:lstStyle/>
          <a:p>
            <a:r>
              <a:rPr kumimoji="1" lang="en-US" altLang="ko-Kore-KR" sz="2800" b="1" dirty="0"/>
              <a:t>From previous studies (warming – hiatus period)</a:t>
            </a:r>
            <a:endParaRPr kumimoji="1" lang="ko-Kore-KR" altLang="en-US" sz="2800" b="1" dirty="0"/>
          </a:p>
        </p:txBody>
      </p:sp>
      <p:pic>
        <p:nvPicPr>
          <p:cNvPr id="16" name="그림 15" descr="텍스트, 지도, 아틀라스, 도표이(가) 표시된 사진&#10;&#10;자동 생성된 설명">
            <a:extLst>
              <a:ext uri="{FF2B5EF4-FFF2-40B4-BE49-F238E27FC236}">
                <a16:creationId xmlns:a16="http://schemas.microsoft.com/office/drawing/2014/main" id="{D9C0A8ED-1E68-16D8-2D86-C7B19624A305}"/>
              </a:ext>
            </a:extLst>
          </p:cNvPr>
          <p:cNvPicPr>
            <a:picLocks noChangeAspect="1"/>
          </p:cNvPicPr>
          <p:nvPr/>
        </p:nvPicPr>
        <p:blipFill>
          <a:blip r:embed="rId2"/>
          <a:stretch>
            <a:fillRect/>
          </a:stretch>
        </p:blipFill>
        <p:spPr>
          <a:xfrm>
            <a:off x="6079698" y="802049"/>
            <a:ext cx="2346159" cy="2790507"/>
          </a:xfrm>
          <a:prstGeom prst="rect">
            <a:avLst/>
          </a:prstGeom>
        </p:spPr>
      </p:pic>
      <p:pic>
        <p:nvPicPr>
          <p:cNvPr id="18" name="그림 17" descr="텍스트, 지도이(가) 표시된 사진&#10;&#10;자동 생성된 설명">
            <a:extLst>
              <a:ext uri="{FF2B5EF4-FFF2-40B4-BE49-F238E27FC236}">
                <a16:creationId xmlns:a16="http://schemas.microsoft.com/office/drawing/2014/main" id="{4FF3B238-2CF2-E21F-9292-18B0BDB454B7}"/>
              </a:ext>
            </a:extLst>
          </p:cNvPr>
          <p:cNvPicPr>
            <a:picLocks noChangeAspect="1"/>
          </p:cNvPicPr>
          <p:nvPr/>
        </p:nvPicPr>
        <p:blipFill>
          <a:blip r:embed="rId3"/>
          <a:stretch>
            <a:fillRect/>
          </a:stretch>
        </p:blipFill>
        <p:spPr>
          <a:xfrm>
            <a:off x="8418762" y="700419"/>
            <a:ext cx="2463755" cy="2820907"/>
          </a:xfrm>
          <a:prstGeom prst="rect">
            <a:avLst/>
          </a:prstGeom>
        </p:spPr>
      </p:pic>
      <p:pic>
        <p:nvPicPr>
          <p:cNvPr id="20" name="그림 19" descr="텍스트, 지도, 스크린샷, 도표이(가) 표시된 사진&#10;&#10;자동 생성된 설명">
            <a:extLst>
              <a:ext uri="{FF2B5EF4-FFF2-40B4-BE49-F238E27FC236}">
                <a16:creationId xmlns:a16="http://schemas.microsoft.com/office/drawing/2014/main" id="{9EBE4E43-9033-C025-BD4F-062665F132B2}"/>
              </a:ext>
            </a:extLst>
          </p:cNvPr>
          <p:cNvPicPr>
            <a:picLocks noChangeAspect="1"/>
          </p:cNvPicPr>
          <p:nvPr/>
        </p:nvPicPr>
        <p:blipFill>
          <a:blip r:embed="rId4"/>
          <a:stretch>
            <a:fillRect/>
          </a:stretch>
        </p:blipFill>
        <p:spPr>
          <a:xfrm>
            <a:off x="211618" y="833933"/>
            <a:ext cx="4625584" cy="2726740"/>
          </a:xfrm>
          <a:prstGeom prst="rect">
            <a:avLst/>
          </a:prstGeom>
        </p:spPr>
      </p:pic>
      <p:pic>
        <p:nvPicPr>
          <p:cNvPr id="22" name="그림 21" descr="텍스트, 스크린샷, 지도이(가) 표시된 사진&#10;&#10;자동 생성된 설명">
            <a:extLst>
              <a:ext uri="{FF2B5EF4-FFF2-40B4-BE49-F238E27FC236}">
                <a16:creationId xmlns:a16="http://schemas.microsoft.com/office/drawing/2014/main" id="{C38DDED3-0089-495F-761F-FCA73023FEA6}"/>
              </a:ext>
            </a:extLst>
          </p:cNvPr>
          <p:cNvPicPr>
            <a:picLocks noChangeAspect="1"/>
          </p:cNvPicPr>
          <p:nvPr/>
        </p:nvPicPr>
        <p:blipFill>
          <a:blip r:embed="rId5"/>
          <a:stretch>
            <a:fillRect/>
          </a:stretch>
        </p:blipFill>
        <p:spPr>
          <a:xfrm>
            <a:off x="374582" y="3752698"/>
            <a:ext cx="4637737" cy="2271369"/>
          </a:xfrm>
          <a:prstGeom prst="rect">
            <a:avLst/>
          </a:prstGeom>
        </p:spPr>
      </p:pic>
      <p:sp>
        <p:nvSpPr>
          <p:cNvPr id="23" name="TextBox 22">
            <a:extLst>
              <a:ext uri="{FF2B5EF4-FFF2-40B4-BE49-F238E27FC236}">
                <a16:creationId xmlns:a16="http://schemas.microsoft.com/office/drawing/2014/main" id="{5E54A7BD-6C0F-AAF2-8438-9F40AAF84A9F}"/>
              </a:ext>
            </a:extLst>
          </p:cNvPr>
          <p:cNvSpPr txBox="1"/>
          <p:nvPr/>
        </p:nvSpPr>
        <p:spPr>
          <a:xfrm>
            <a:off x="1448410" y="6216092"/>
            <a:ext cx="1693477" cy="369332"/>
          </a:xfrm>
          <a:prstGeom prst="rect">
            <a:avLst/>
          </a:prstGeom>
          <a:noFill/>
        </p:spPr>
        <p:txBody>
          <a:bodyPr wrap="none" rtlCol="0">
            <a:spAutoFit/>
          </a:bodyPr>
          <a:lstStyle/>
          <a:p>
            <a:r>
              <a:rPr kumimoji="1" lang="en-US" altLang="ko-Kore-KR" dirty="0"/>
              <a:t>Lee et al. (2023)</a:t>
            </a:r>
            <a:endParaRPr kumimoji="1" lang="ko-Kore-KR" altLang="en-US" dirty="0"/>
          </a:p>
        </p:txBody>
      </p:sp>
      <p:grpSp>
        <p:nvGrpSpPr>
          <p:cNvPr id="30" name="그룹 29">
            <a:extLst>
              <a:ext uri="{FF2B5EF4-FFF2-40B4-BE49-F238E27FC236}">
                <a16:creationId xmlns:a16="http://schemas.microsoft.com/office/drawing/2014/main" id="{09E74132-F037-02A4-9D91-757868DBB1F5}"/>
              </a:ext>
            </a:extLst>
          </p:cNvPr>
          <p:cNvGrpSpPr/>
          <p:nvPr/>
        </p:nvGrpSpPr>
        <p:grpSpPr>
          <a:xfrm>
            <a:off x="6009800" y="4118768"/>
            <a:ext cx="1552869" cy="2097324"/>
            <a:chOff x="5731823" y="4384703"/>
            <a:chExt cx="1552869" cy="2097324"/>
          </a:xfrm>
        </p:grpSpPr>
        <p:pic>
          <p:nvPicPr>
            <p:cNvPr id="25" name="그림 24" descr="텍스트, 지도이(가) 표시된 사진&#10;&#10;자동 생성된 설명">
              <a:extLst>
                <a:ext uri="{FF2B5EF4-FFF2-40B4-BE49-F238E27FC236}">
                  <a16:creationId xmlns:a16="http://schemas.microsoft.com/office/drawing/2014/main" id="{DB20927B-EBF4-AF32-83F3-240856ECC842}"/>
                </a:ext>
              </a:extLst>
            </p:cNvPr>
            <p:cNvPicPr>
              <a:picLocks noChangeAspect="1"/>
            </p:cNvPicPr>
            <p:nvPr/>
          </p:nvPicPr>
          <p:blipFill>
            <a:blip r:embed="rId6"/>
            <a:stretch>
              <a:fillRect/>
            </a:stretch>
          </p:blipFill>
          <p:spPr>
            <a:xfrm>
              <a:off x="5731823" y="4384703"/>
              <a:ext cx="1481161" cy="2097324"/>
            </a:xfrm>
            <a:prstGeom prst="rect">
              <a:avLst/>
            </a:prstGeom>
          </p:spPr>
        </p:pic>
        <p:pic>
          <p:nvPicPr>
            <p:cNvPr id="27" name="그림 26">
              <a:extLst>
                <a:ext uri="{FF2B5EF4-FFF2-40B4-BE49-F238E27FC236}">
                  <a16:creationId xmlns:a16="http://schemas.microsoft.com/office/drawing/2014/main" id="{21CB4526-841F-0A81-E230-1145AEBE3E4C}"/>
                </a:ext>
              </a:extLst>
            </p:cNvPr>
            <p:cNvPicPr>
              <a:picLocks noChangeAspect="1"/>
            </p:cNvPicPr>
            <p:nvPr/>
          </p:nvPicPr>
          <p:blipFill>
            <a:blip r:embed="rId7"/>
            <a:stretch>
              <a:fillRect/>
            </a:stretch>
          </p:blipFill>
          <p:spPr>
            <a:xfrm rot="16200000">
              <a:off x="6330206" y="5321949"/>
              <a:ext cx="1771013" cy="137959"/>
            </a:xfrm>
            <a:prstGeom prst="rect">
              <a:avLst/>
            </a:prstGeom>
          </p:spPr>
        </p:pic>
      </p:grpSp>
      <p:pic>
        <p:nvPicPr>
          <p:cNvPr id="29" name="그림 28">
            <a:extLst>
              <a:ext uri="{FF2B5EF4-FFF2-40B4-BE49-F238E27FC236}">
                <a16:creationId xmlns:a16="http://schemas.microsoft.com/office/drawing/2014/main" id="{CAB9D703-4AF6-9D5A-562E-24FD30A63875}"/>
              </a:ext>
            </a:extLst>
          </p:cNvPr>
          <p:cNvPicPr>
            <a:picLocks noChangeAspect="1"/>
          </p:cNvPicPr>
          <p:nvPr/>
        </p:nvPicPr>
        <p:blipFill>
          <a:blip r:embed="rId8"/>
          <a:stretch>
            <a:fillRect/>
          </a:stretch>
        </p:blipFill>
        <p:spPr>
          <a:xfrm>
            <a:off x="6367164" y="6216092"/>
            <a:ext cx="4210965" cy="433714"/>
          </a:xfrm>
          <a:prstGeom prst="rect">
            <a:avLst/>
          </a:prstGeom>
        </p:spPr>
      </p:pic>
      <p:pic>
        <p:nvPicPr>
          <p:cNvPr id="32" name="그림 31" descr="텍스트, 스크린샷, 도표, 지도이(가) 표시된 사진&#10;&#10;자동 생성된 설명">
            <a:extLst>
              <a:ext uri="{FF2B5EF4-FFF2-40B4-BE49-F238E27FC236}">
                <a16:creationId xmlns:a16="http://schemas.microsoft.com/office/drawing/2014/main" id="{A3D7BC9F-179E-9C2A-EA2C-21DD72F5721D}"/>
              </a:ext>
            </a:extLst>
          </p:cNvPr>
          <p:cNvPicPr>
            <a:picLocks noChangeAspect="1"/>
          </p:cNvPicPr>
          <p:nvPr/>
        </p:nvPicPr>
        <p:blipFill>
          <a:blip r:embed="rId9"/>
          <a:stretch>
            <a:fillRect/>
          </a:stretch>
        </p:blipFill>
        <p:spPr>
          <a:xfrm>
            <a:off x="7586261" y="4220040"/>
            <a:ext cx="3296256" cy="1809906"/>
          </a:xfrm>
          <a:prstGeom prst="rect">
            <a:avLst/>
          </a:prstGeom>
        </p:spPr>
      </p:pic>
      <p:sp>
        <p:nvSpPr>
          <p:cNvPr id="33" name="TextBox 32">
            <a:extLst>
              <a:ext uri="{FF2B5EF4-FFF2-40B4-BE49-F238E27FC236}">
                <a16:creationId xmlns:a16="http://schemas.microsoft.com/office/drawing/2014/main" id="{099A6501-37C7-24E2-15D3-29F4FCA16785}"/>
              </a:ext>
            </a:extLst>
          </p:cNvPr>
          <p:cNvSpPr txBox="1"/>
          <p:nvPr/>
        </p:nvSpPr>
        <p:spPr>
          <a:xfrm>
            <a:off x="8975750" y="259857"/>
            <a:ext cx="1722331" cy="369332"/>
          </a:xfrm>
          <a:prstGeom prst="rect">
            <a:avLst/>
          </a:prstGeom>
          <a:noFill/>
        </p:spPr>
        <p:txBody>
          <a:bodyPr wrap="none" rtlCol="0">
            <a:spAutoFit/>
          </a:bodyPr>
          <a:lstStyle/>
          <a:p>
            <a:r>
              <a:rPr kumimoji="1" lang="en-US" altLang="ko-Kore-KR" dirty="0"/>
              <a:t>Kim et al. (2018)</a:t>
            </a:r>
            <a:endParaRPr kumimoji="1" lang="ko-Kore-KR" altLang="en-US" dirty="0"/>
          </a:p>
        </p:txBody>
      </p:sp>
      <p:sp>
        <p:nvSpPr>
          <p:cNvPr id="34" name="TextBox 33">
            <a:extLst>
              <a:ext uri="{FF2B5EF4-FFF2-40B4-BE49-F238E27FC236}">
                <a16:creationId xmlns:a16="http://schemas.microsoft.com/office/drawing/2014/main" id="{29A2E52D-1DB3-18FA-BA90-3772B097B6FB}"/>
              </a:ext>
            </a:extLst>
          </p:cNvPr>
          <p:cNvSpPr txBox="1"/>
          <p:nvPr/>
        </p:nvSpPr>
        <p:spPr>
          <a:xfrm>
            <a:off x="10095087" y="3929101"/>
            <a:ext cx="1800493" cy="369332"/>
          </a:xfrm>
          <a:prstGeom prst="rect">
            <a:avLst/>
          </a:prstGeom>
          <a:noFill/>
        </p:spPr>
        <p:txBody>
          <a:bodyPr wrap="none" rtlCol="0">
            <a:spAutoFit/>
          </a:bodyPr>
          <a:lstStyle/>
          <a:p>
            <a:r>
              <a:rPr kumimoji="1" lang="en-US" altLang="ko-Kore-KR" dirty="0"/>
              <a:t>Tang et al. (2020)</a:t>
            </a:r>
            <a:endParaRPr kumimoji="1" lang="ko-Kore-KR" altLang="en-US" dirty="0"/>
          </a:p>
        </p:txBody>
      </p:sp>
      <p:sp>
        <p:nvSpPr>
          <p:cNvPr id="35" name="슬라이드 번호 개체 틀 1">
            <a:extLst>
              <a:ext uri="{FF2B5EF4-FFF2-40B4-BE49-F238E27FC236}">
                <a16:creationId xmlns:a16="http://schemas.microsoft.com/office/drawing/2014/main" id="{F2A877BE-41FF-A1CC-1921-E908D0819F7C}"/>
              </a:ext>
            </a:extLst>
          </p:cNvPr>
          <p:cNvSpPr>
            <a:spLocks noGrp="1"/>
          </p:cNvSpPr>
          <p:nvPr>
            <p:ph type="sldNum" sz="quarter" idx="12"/>
          </p:nvPr>
        </p:nvSpPr>
        <p:spPr>
          <a:xfrm>
            <a:off x="8610600" y="6356350"/>
            <a:ext cx="2743200" cy="365125"/>
          </a:xfrm>
        </p:spPr>
        <p:txBody>
          <a:bodyPr/>
          <a:lstStyle/>
          <a:p>
            <a:r>
              <a:rPr kumimoji="1" lang="en-US" altLang="ko-Kore-KR" dirty="0"/>
              <a:t>3</a:t>
            </a:r>
            <a:endParaRPr kumimoji="1" lang="ko-Kore-KR" altLang="en-US" dirty="0"/>
          </a:p>
        </p:txBody>
      </p:sp>
    </p:spTree>
    <p:extLst>
      <p:ext uri="{BB962C8B-B14F-4D97-AF65-F5344CB8AC3E}">
        <p14:creationId xmlns:p14="http://schemas.microsoft.com/office/powerpoint/2010/main" val="1036307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5E517-65B5-0F93-3C44-ABDF8447098F}"/>
              </a:ext>
            </a:extLst>
          </p:cNvPr>
          <p:cNvSpPr txBox="1"/>
          <p:nvPr/>
        </p:nvSpPr>
        <p:spPr>
          <a:xfrm>
            <a:off x="452411" y="591582"/>
            <a:ext cx="10951464" cy="1723549"/>
          </a:xfrm>
          <a:prstGeom prst="rect">
            <a:avLst/>
          </a:prstGeom>
          <a:noFill/>
        </p:spPr>
        <p:txBody>
          <a:bodyPr wrap="square" rtlCol="0">
            <a:spAutoFit/>
          </a:bodyPr>
          <a:lstStyle/>
          <a:p>
            <a:pPr>
              <a:spcAft>
                <a:spcPts val="600"/>
              </a:spcAft>
            </a:pPr>
            <a:r>
              <a:rPr kumimoji="1" lang="en-US" altLang="ko-Kore-KR" sz="2400" b="1" dirty="0"/>
              <a:t>Physical mechanism: </a:t>
            </a:r>
          </a:p>
          <a:p>
            <a:pPr marL="342900" indent="-342900">
              <a:spcAft>
                <a:spcPts val="600"/>
              </a:spcAft>
              <a:buFont typeface="Arial" panose="020B0604020202020204" pitchFamily="34" charset="0"/>
              <a:buChar char="•"/>
            </a:pPr>
            <a:r>
              <a:rPr kumimoji="1" lang="en-US" altLang="ko-Kore-KR" sz="2400" dirty="0"/>
              <a:t>The anomalous downward (upward) </a:t>
            </a:r>
            <a:r>
              <a:rPr kumimoji="1" lang="en-US" altLang="ko-Kore-KR" sz="2400" b="1" dirty="0"/>
              <a:t>surface heat flux </a:t>
            </a:r>
            <a:r>
              <a:rPr kumimoji="1" lang="en-US" altLang="ko-Kore-KR" sz="2400" dirty="0"/>
              <a:t>accompanied by the negative (positive) winter wind speed anomaly are related to the warming (hiatus) period</a:t>
            </a:r>
          </a:p>
          <a:p>
            <a:pPr marL="342900" indent="-342900">
              <a:spcAft>
                <a:spcPts val="600"/>
              </a:spcAft>
              <a:buFont typeface="Arial" panose="020B0604020202020204" pitchFamily="34" charset="0"/>
              <a:buChar char="•"/>
            </a:pPr>
            <a:r>
              <a:rPr kumimoji="1" lang="en-US" altLang="ko-Kore-KR" sz="2400" dirty="0"/>
              <a:t>Significant correlation with </a:t>
            </a:r>
            <a:r>
              <a:rPr kumimoji="1" lang="en-US" altLang="ko-Kore-KR" sz="2400" b="1" dirty="0"/>
              <a:t>EAWM</a:t>
            </a:r>
            <a:r>
              <a:rPr kumimoji="1" lang="en-US" altLang="ko-Kore-KR" sz="2400" dirty="0"/>
              <a:t> during hiatus period</a:t>
            </a:r>
          </a:p>
        </p:txBody>
      </p:sp>
      <p:sp>
        <p:nvSpPr>
          <p:cNvPr id="3" name="TextBox 2">
            <a:extLst>
              <a:ext uri="{FF2B5EF4-FFF2-40B4-BE49-F238E27FC236}">
                <a16:creationId xmlns:a16="http://schemas.microsoft.com/office/drawing/2014/main" id="{3593E8C3-1F01-D498-2C18-F29DACF1DB8B}"/>
              </a:ext>
            </a:extLst>
          </p:cNvPr>
          <p:cNvSpPr txBox="1"/>
          <p:nvPr/>
        </p:nvSpPr>
        <p:spPr>
          <a:xfrm>
            <a:off x="211618" y="55902"/>
            <a:ext cx="7444667" cy="523220"/>
          </a:xfrm>
          <a:prstGeom prst="rect">
            <a:avLst/>
          </a:prstGeom>
          <a:noFill/>
        </p:spPr>
        <p:txBody>
          <a:bodyPr wrap="none" rtlCol="0">
            <a:spAutoFit/>
          </a:bodyPr>
          <a:lstStyle/>
          <a:p>
            <a:r>
              <a:rPr kumimoji="1" lang="en-US" altLang="ko-Kore-KR" sz="2800" b="1" dirty="0"/>
              <a:t>From previous studies (warming – hiatus period)</a:t>
            </a:r>
            <a:endParaRPr kumimoji="1" lang="ko-Kore-KR" altLang="en-US" sz="2800" b="1" dirty="0"/>
          </a:p>
        </p:txBody>
      </p:sp>
      <p:pic>
        <p:nvPicPr>
          <p:cNvPr id="4" name="그림 3" descr="텍스트, 그림, 만화 영화, 예술이(가) 표시된 사진&#10;&#10;자동 생성된 설명">
            <a:extLst>
              <a:ext uri="{FF2B5EF4-FFF2-40B4-BE49-F238E27FC236}">
                <a16:creationId xmlns:a16="http://schemas.microsoft.com/office/drawing/2014/main" id="{0C7DF3AC-65D3-2DE5-01FD-B81B14D388DF}"/>
              </a:ext>
            </a:extLst>
          </p:cNvPr>
          <p:cNvPicPr>
            <a:picLocks noChangeAspect="1"/>
          </p:cNvPicPr>
          <p:nvPr/>
        </p:nvPicPr>
        <p:blipFill>
          <a:blip r:embed="rId2"/>
          <a:stretch>
            <a:fillRect/>
          </a:stretch>
        </p:blipFill>
        <p:spPr>
          <a:xfrm>
            <a:off x="6585794" y="2489475"/>
            <a:ext cx="4125509" cy="3871161"/>
          </a:xfrm>
          <a:prstGeom prst="rect">
            <a:avLst/>
          </a:prstGeom>
        </p:spPr>
      </p:pic>
      <p:sp>
        <p:nvSpPr>
          <p:cNvPr id="6" name="TextBox 5">
            <a:extLst>
              <a:ext uri="{FF2B5EF4-FFF2-40B4-BE49-F238E27FC236}">
                <a16:creationId xmlns:a16="http://schemas.microsoft.com/office/drawing/2014/main" id="{08482377-A361-5693-0809-A58D48BD02F5}"/>
              </a:ext>
            </a:extLst>
          </p:cNvPr>
          <p:cNvSpPr txBox="1"/>
          <p:nvPr/>
        </p:nvSpPr>
        <p:spPr>
          <a:xfrm>
            <a:off x="379299" y="2489475"/>
            <a:ext cx="4909549" cy="229326"/>
          </a:xfrm>
          <a:prstGeom prst="rect">
            <a:avLst/>
          </a:prstGeom>
          <a:noFill/>
        </p:spPr>
        <p:txBody>
          <a:bodyPr wrap="none" rtlCol="0">
            <a:spAutoFit/>
          </a:bodyPr>
          <a:lstStyle/>
          <a:p>
            <a:r>
              <a:rPr lang="en-US" altLang="ko-Kore-KR" dirty="0">
                <a:effectLst/>
                <a:latin typeface="AdvOT7fb33346.I"/>
              </a:rPr>
              <a:t>4.1. Atmospheric components: wind and heat </a:t>
            </a:r>
            <a:r>
              <a:rPr lang="en-US" altLang="ko-Kore-KR" dirty="0">
                <a:effectLst/>
                <a:latin typeface="AdvOT7fb33346.I+fb"/>
              </a:rPr>
              <a:t>fl</a:t>
            </a:r>
            <a:r>
              <a:rPr lang="en-US" altLang="ko-Kore-KR" dirty="0">
                <a:effectLst/>
                <a:latin typeface="AdvOT7fb33346.I"/>
              </a:rPr>
              <a:t>ux </a:t>
            </a:r>
            <a:endParaRPr lang="en-US" altLang="ko-Kore-KR" dirty="0"/>
          </a:p>
        </p:txBody>
      </p:sp>
      <p:sp>
        <p:nvSpPr>
          <p:cNvPr id="9" name="TextBox 8">
            <a:extLst>
              <a:ext uri="{FF2B5EF4-FFF2-40B4-BE49-F238E27FC236}">
                <a16:creationId xmlns:a16="http://schemas.microsoft.com/office/drawing/2014/main" id="{4AEEC92B-15DC-F99E-C419-D0B18494B12E}"/>
              </a:ext>
            </a:extLst>
          </p:cNvPr>
          <p:cNvSpPr txBox="1"/>
          <p:nvPr/>
        </p:nvSpPr>
        <p:spPr>
          <a:xfrm>
            <a:off x="10017258" y="2614019"/>
            <a:ext cx="1722331" cy="369332"/>
          </a:xfrm>
          <a:prstGeom prst="rect">
            <a:avLst/>
          </a:prstGeom>
          <a:noFill/>
        </p:spPr>
        <p:txBody>
          <a:bodyPr wrap="none" rtlCol="0">
            <a:spAutoFit/>
          </a:bodyPr>
          <a:lstStyle/>
          <a:p>
            <a:r>
              <a:rPr kumimoji="1" lang="en-US" altLang="ko-Kore-KR" dirty="0"/>
              <a:t>Kim et al. (2018)</a:t>
            </a:r>
            <a:endParaRPr kumimoji="1" lang="ko-Kore-KR" altLang="en-US" dirty="0"/>
          </a:p>
        </p:txBody>
      </p:sp>
      <p:pic>
        <p:nvPicPr>
          <p:cNvPr id="8" name="그림 7" descr="텍스트, 스크린샷, 도표, 지도이(가) 표시된 사진&#10;&#10;자동 생성된 설명">
            <a:extLst>
              <a:ext uri="{FF2B5EF4-FFF2-40B4-BE49-F238E27FC236}">
                <a16:creationId xmlns:a16="http://schemas.microsoft.com/office/drawing/2014/main" id="{8E6A5BF8-D407-863A-C249-2E09B63D8B27}"/>
              </a:ext>
            </a:extLst>
          </p:cNvPr>
          <p:cNvPicPr>
            <a:picLocks noChangeAspect="1"/>
          </p:cNvPicPr>
          <p:nvPr/>
        </p:nvPicPr>
        <p:blipFill>
          <a:blip r:embed="rId3"/>
          <a:stretch>
            <a:fillRect/>
          </a:stretch>
        </p:blipFill>
        <p:spPr>
          <a:xfrm>
            <a:off x="211618" y="2905605"/>
            <a:ext cx="2033347" cy="2185169"/>
          </a:xfrm>
          <a:prstGeom prst="rect">
            <a:avLst/>
          </a:prstGeom>
        </p:spPr>
      </p:pic>
      <p:sp>
        <p:nvSpPr>
          <p:cNvPr id="10" name="TextBox 9">
            <a:extLst>
              <a:ext uri="{FF2B5EF4-FFF2-40B4-BE49-F238E27FC236}">
                <a16:creationId xmlns:a16="http://schemas.microsoft.com/office/drawing/2014/main" id="{7DF49E9F-4239-C17A-8052-58B8865AFF46}"/>
              </a:ext>
            </a:extLst>
          </p:cNvPr>
          <p:cNvSpPr txBox="1"/>
          <p:nvPr/>
        </p:nvSpPr>
        <p:spPr>
          <a:xfrm>
            <a:off x="705212" y="5632044"/>
            <a:ext cx="1651799" cy="369332"/>
          </a:xfrm>
          <a:prstGeom prst="rect">
            <a:avLst/>
          </a:prstGeom>
          <a:noFill/>
        </p:spPr>
        <p:txBody>
          <a:bodyPr wrap="none" rtlCol="0">
            <a:spAutoFit/>
          </a:bodyPr>
          <a:lstStyle/>
          <a:p>
            <a:r>
              <a:rPr kumimoji="1" lang="en-US" altLang="ko-Kore-KR" dirty="0"/>
              <a:t>Cai et al. (2017)</a:t>
            </a:r>
            <a:endParaRPr kumimoji="1" lang="ko-Kore-KR" altLang="en-US" dirty="0"/>
          </a:p>
        </p:txBody>
      </p:sp>
      <p:pic>
        <p:nvPicPr>
          <p:cNvPr id="12" name="그림 11" descr="텍스트, 도표, 라인, 스크린샷이(가) 표시된 사진&#10;&#10;자동 생성된 설명">
            <a:extLst>
              <a:ext uri="{FF2B5EF4-FFF2-40B4-BE49-F238E27FC236}">
                <a16:creationId xmlns:a16="http://schemas.microsoft.com/office/drawing/2014/main" id="{BD1519EA-B983-5D14-DF25-60488CE8AD69}"/>
              </a:ext>
            </a:extLst>
          </p:cNvPr>
          <p:cNvPicPr>
            <a:picLocks noChangeAspect="1"/>
          </p:cNvPicPr>
          <p:nvPr/>
        </p:nvPicPr>
        <p:blipFill rotWithShape="1">
          <a:blip r:embed="rId4"/>
          <a:srcRect r="46780"/>
          <a:stretch/>
        </p:blipFill>
        <p:spPr>
          <a:xfrm>
            <a:off x="2357011" y="2905605"/>
            <a:ext cx="1929696" cy="2198050"/>
          </a:xfrm>
          <a:prstGeom prst="rect">
            <a:avLst/>
          </a:prstGeom>
        </p:spPr>
      </p:pic>
      <p:pic>
        <p:nvPicPr>
          <p:cNvPr id="14" name="그림 13" descr="텍스트, 스크린샷, 폰트, 라인이(가) 표시된 사진&#10;&#10;자동 생성된 설명">
            <a:extLst>
              <a:ext uri="{FF2B5EF4-FFF2-40B4-BE49-F238E27FC236}">
                <a16:creationId xmlns:a16="http://schemas.microsoft.com/office/drawing/2014/main" id="{35F0EB83-5ABC-08D1-B514-810BB1461181}"/>
              </a:ext>
            </a:extLst>
          </p:cNvPr>
          <p:cNvPicPr>
            <a:picLocks noChangeAspect="1"/>
          </p:cNvPicPr>
          <p:nvPr/>
        </p:nvPicPr>
        <p:blipFill>
          <a:blip r:embed="rId5"/>
          <a:stretch>
            <a:fillRect/>
          </a:stretch>
        </p:blipFill>
        <p:spPr>
          <a:xfrm>
            <a:off x="2987003" y="5290459"/>
            <a:ext cx="3217366" cy="1190741"/>
          </a:xfrm>
          <a:prstGeom prst="rect">
            <a:avLst/>
          </a:prstGeom>
        </p:spPr>
      </p:pic>
      <p:sp>
        <p:nvSpPr>
          <p:cNvPr id="5" name="TextBox 4">
            <a:extLst>
              <a:ext uri="{FF2B5EF4-FFF2-40B4-BE49-F238E27FC236}">
                <a16:creationId xmlns:a16="http://schemas.microsoft.com/office/drawing/2014/main" id="{867CA2A4-FE1A-1618-232A-3B9FCE57BF3E}"/>
              </a:ext>
            </a:extLst>
          </p:cNvPr>
          <p:cNvSpPr txBox="1"/>
          <p:nvPr/>
        </p:nvSpPr>
        <p:spPr>
          <a:xfrm>
            <a:off x="6834361" y="6462982"/>
            <a:ext cx="4284058" cy="276999"/>
          </a:xfrm>
          <a:prstGeom prst="rect">
            <a:avLst/>
          </a:prstGeom>
          <a:noFill/>
        </p:spPr>
        <p:txBody>
          <a:bodyPr wrap="none" rtlCol="0">
            <a:spAutoFit/>
          </a:bodyPr>
          <a:lstStyle/>
          <a:p>
            <a:r>
              <a:rPr kumimoji="1" lang="en-US" altLang="ko-Kore-KR" sz="1200" dirty="0"/>
              <a:t>No significant correlation with KVT and Changjiang river discharge</a:t>
            </a:r>
            <a:endParaRPr kumimoji="1" lang="ko-Kore-KR" altLang="en-US" sz="1200" dirty="0"/>
          </a:p>
        </p:txBody>
      </p:sp>
      <p:pic>
        <p:nvPicPr>
          <p:cNvPr id="11" name="그림 10" descr="도표, 텍스트, 라인, 그래프이(가) 표시된 사진&#10;&#10;자동 생성된 설명">
            <a:extLst>
              <a:ext uri="{FF2B5EF4-FFF2-40B4-BE49-F238E27FC236}">
                <a16:creationId xmlns:a16="http://schemas.microsoft.com/office/drawing/2014/main" id="{B2AE59A2-D156-44E7-48AD-9BC37EF339A7}"/>
              </a:ext>
            </a:extLst>
          </p:cNvPr>
          <p:cNvPicPr>
            <a:picLocks noChangeAspect="1"/>
          </p:cNvPicPr>
          <p:nvPr/>
        </p:nvPicPr>
        <p:blipFill>
          <a:blip r:embed="rId6"/>
          <a:stretch>
            <a:fillRect/>
          </a:stretch>
        </p:blipFill>
        <p:spPr>
          <a:xfrm>
            <a:off x="4180842" y="2926868"/>
            <a:ext cx="2214239" cy="1751854"/>
          </a:xfrm>
          <a:prstGeom prst="rect">
            <a:avLst/>
          </a:prstGeom>
        </p:spPr>
      </p:pic>
      <p:sp>
        <p:nvSpPr>
          <p:cNvPr id="13" name="슬라이드 번호 개체 틀 1">
            <a:extLst>
              <a:ext uri="{FF2B5EF4-FFF2-40B4-BE49-F238E27FC236}">
                <a16:creationId xmlns:a16="http://schemas.microsoft.com/office/drawing/2014/main" id="{160E1168-5A7D-731D-7FDF-51AEC057F57F}"/>
              </a:ext>
            </a:extLst>
          </p:cNvPr>
          <p:cNvSpPr>
            <a:spLocks noGrp="1"/>
          </p:cNvSpPr>
          <p:nvPr>
            <p:ph type="sldNum" sz="quarter" idx="12"/>
          </p:nvPr>
        </p:nvSpPr>
        <p:spPr>
          <a:xfrm>
            <a:off x="8610600" y="6356350"/>
            <a:ext cx="2743200" cy="365125"/>
          </a:xfrm>
        </p:spPr>
        <p:txBody>
          <a:bodyPr/>
          <a:lstStyle/>
          <a:p>
            <a:r>
              <a:rPr kumimoji="1" lang="en-US" altLang="ko-Kore-KR" dirty="0"/>
              <a:t>4</a:t>
            </a:r>
            <a:endParaRPr kumimoji="1" lang="ko-Kore-KR" altLang="en-US" dirty="0"/>
          </a:p>
        </p:txBody>
      </p:sp>
    </p:spTree>
    <p:extLst>
      <p:ext uri="{BB962C8B-B14F-4D97-AF65-F5344CB8AC3E}">
        <p14:creationId xmlns:p14="http://schemas.microsoft.com/office/powerpoint/2010/main" val="426533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5E517-65B5-0F93-3C44-ABDF8447098F}"/>
              </a:ext>
            </a:extLst>
          </p:cNvPr>
          <p:cNvSpPr txBox="1"/>
          <p:nvPr/>
        </p:nvSpPr>
        <p:spPr>
          <a:xfrm>
            <a:off x="452411" y="765926"/>
            <a:ext cx="10951464" cy="2092881"/>
          </a:xfrm>
          <a:prstGeom prst="rect">
            <a:avLst/>
          </a:prstGeom>
          <a:noFill/>
        </p:spPr>
        <p:txBody>
          <a:bodyPr wrap="square" rtlCol="0">
            <a:spAutoFit/>
          </a:bodyPr>
          <a:lstStyle/>
          <a:p>
            <a:pPr>
              <a:spcAft>
                <a:spcPts val="600"/>
              </a:spcAft>
            </a:pPr>
            <a:r>
              <a:rPr kumimoji="1" lang="en-US" altLang="ko-Kore-KR" sz="2400" b="1" dirty="0"/>
              <a:t>Canonical relation with Pacific  (~1998)</a:t>
            </a:r>
          </a:p>
          <a:p>
            <a:pPr marL="342900" indent="-342900">
              <a:spcAft>
                <a:spcPts val="600"/>
              </a:spcAft>
              <a:buFont typeface="Arial" panose="020B0604020202020204" pitchFamily="34" charset="0"/>
              <a:buChar char="•"/>
            </a:pPr>
            <a:r>
              <a:rPr kumimoji="1" lang="en-US" altLang="ko-Kore-KR" sz="2400" b="1" dirty="0"/>
              <a:t>Positive</a:t>
            </a:r>
            <a:r>
              <a:rPr kumimoji="1" lang="en-US" altLang="ko-Kore-KR" sz="2400" dirty="0"/>
              <a:t> correlation between </a:t>
            </a:r>
            <a:r>
              <a:rPr kumimoji="1" lang="en-US" altLang="ko-Kore-KR" sz="2400" b="1" dirty="0"/>
              <a:t>NPO</a:t>
            </a:r>
            <a:r>
              <a:rPr kumimoji="1" lang="en-US" altLang="ko-Kore-KR" sz="2400" dirty="0"/>
              <a:t> and YECS from 1950-2000. exception in early 1990s.</a:t>
            </a:r>
          </a:p>
          <a:p>
            <a:pPr marL="342900" indent="-342900">
              <a:spcAft>
                <a:spcPts val="600"/>
              </a:spcAft>
              <a:buFont typeface="Arial" panose="020B0604020202020204" pitchFamily="34" charset="0"/>
              <a:buChar char="•"/>
            </a:pPr>
            <a:r>
              <a:rPr kumimoji="1" lang="en-US" altLang="ko-Kore-KR" sz="2400" dirty="0"/>
              <a:t>The </a:t>
            </a:r>
            <a:r>
              <a:rPr kumimoji="1" lang="en-US" altLang="ko-Kore-KR" sz="2400" b="1" dirty="0"/>
              <a:t>negative</a:t>
            </a:r>
            <a:r>
              <a:rPr kumimoji="1" lang="en-US" altLang="ko-Kore-KR" sz="2400" dirty="0"/>
              <a:t> correlation with </a:t>
            </a:r>
            <a:r>
              <a:rPr kumimoji="1" lang="en-US" altLang="ko-Kore-KR" sz="2400" b="1" dirty="0"/>
              <a:t>PDO</a:t>
            </a:r>
            <a:r>
              <a:rPr kumimoji="1" lang="en-US" altLang="ko-Kore-KR" sz="2400" dirty="0"/>
              <a:t> index from 1900 ~ 1997, except for mid-1970 to early 1980s</a:t>
            </a:r>
          </a:p>
        </p:txBody>
      </p:sp>
      <p:sp>
        <p:nvSpPr>
          <p:cNvPr id="3" name="TextBox 2">
            <a:extLst>
              <a:ext uri="{FF2B5EF4-FFF2-40B4-BE49-F238E27FC236}">
                <a16:creationId xmlns:a16="http://schemas.microsoft.com/office/drawing/2014/main" id="{3593E8C3-1F01-D498-2C18-F29DACF1DB8B}"/>
              </a:ext>
            </a:extLst>
          </p:cNvPr>
          <p:cNvSpPr txBox="1"/>
          <p:nvPr/>
        </p:nvSpPr>
        <p:spPr>
          <a:xfrm>
            <a:off x="248194" y="117566"/>
            <a:ext cx="7444667" cy="523220"/>
          </a:xfrm>
          <a:prstGeom prst="rect">
            <a:avLst/>
          </a:prstGeom>
          <a:noFill/>
        </p:spPr>
        <p:txBody>
          <a:bodyPr wrap="none" rtlCol="0">
            <a:spAutoFit/>
          </a:bodyPr>
          <a:lstStyle/>
          <a:p>
            <a:r>
              <a:rPr kumimoji="1" lang="en-US" altLang="ko-Kore-KR" sz="2800" b="1" dirty="0"/>
              <a:t>From previous studies (warming – hiatus period)</a:t>
            </a:r>
            <a:endParaRPr kumimoji="1" lang="ko-Kore-KR" altLang="en-US" sz="2800" b="1" dirty="0"/>
          </a:p>
        </p:txBody>
      </p:sp>
      <p:pic>
        <p:nvPicPr>
          <p:cNvPr id="7" name="그림 6" descr="텍스트, 라인, 그래프, 폰트이(가) 표시된 사진&#10;&#10;자동 생성된 설명">
            <a:extLst>
              <a:ext uri="{FF2B5EF4-FFF2-40B4-BE49-F238E27FC236}">
                <a16:creationId xmlns:a16="http://schemas.microsoft.com/office/drawing/2014/main" id="{32143444-490A-281F-C769-88EC055ACD84}"/>
              </a:ext>
            </a:extLst>
          </p:cNvPr>
          <p:cNvPicPr>
            <a:picLocks noChangeAspect="1"/>
          </p:cNvPicPr>
          <p:nvPr/>
        </p:nvPicPr>
        <p:blipFill>
          <a:blip r:embed="rId2"/>
          <a:stretch>
            <a:fillRect/>
          </a:stretch>
        </p:blipFill>
        <p:spPr>
          <a:xfrm>
            <a:off x="4745289" y="4572218"/>
            <a:ext cx="3053386" cy="1713411"/>
          </a:xfrm>
          <a:prstGeom prst="rect">
            <a:avLst/>
          </a:prstGeom>
        </p:spPr>
      </p:pic>
      <p:sp>
        <p:nvSpPr>
          <p:cNvPr id="8" name="타원 7">
            <a:extLst>
              <a:ext uri="{FF2B5EF4-FFF2-40B4-BE49-F238E27FC236}">
                <a16:creationId xmlns:a16="http://schemas.microsoft.com/office/drawing/2014/main" id="{EA150FE5-BC5E-2D67-84F3-A37E4F4E8EE4}"/>
              </a:ext>
            </a:extLst>
          </p:cNvPr>
          <p:cNvSpPr/>
          <p:nvPr/>
        </p:nvSpPr>
        <p:spPr>
          <a:xfrm>
            <a:off x="6739311" y="5008263"/>
            <a:ext cx="682536" cy="51231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9" name="그림 8" descr="텍스트, 도표, 라인, 그래프이(가) 표시된 사진&#10;&#10;자동 생성된 설명">
            <a:extLst>
              <a:ext uri="{FF2B5EF4-FFF2-40B4-BE49-F238E27FC236}">
                <a16:creationId xmlns:a16="http://schemas.microsoft.com/office/drawing/2014/main" id="{4A715F9A-0537-0B13-8A35-4822D1718457}"/>
              </a:ext>
            </a:extLst>
          </p:cNvPr>
          <p:cNvPicPr>
            <a:picLocks noChangeAspect="1"/>
          </p:cNvPicPr>
          <p:nvPr/>
        </p:nvPicPr>
        <p:blipFill rotWithShape="1">
          <a:blip r:embed="rId3">
            <a:alphaModFix amt="20000"/>
          </a:blip>
          <a:srcRect t="50260"/>
          <a:stretch/>
        </p:blipFill>
        <p:spPr>
          <a:xfrm>
            <a:off x="4583436" y="4662890"/>
            <a:ext cx="3275473" cy="1703532"/>
          </a:xfrm>
          <a:prstGeom prst="rect">
            <a:avLst/>
          </a:prstGeom>
        </p:spPr>
      </p:pic>
      <p:pic>
        <p:nvPicPr>
          <p:cNvPr id="10" name="그림 9" descr="텍스트, 라인, 그래프, 폰트이(가) 표시된 사진&#10;&#10;자동 생성된 설명">
            <a:extLst>
              <a:ext uri="{FF2B5EF4-FFF2-40B4-BE49-F238E27FC236}">
                <a16:creationId xmlns:a16="http://schemas.microsoft.com/office/drawing/2014/main" id="{6CF48F46-25DC-9372-6315-157421F6AB52}"/>
              </a:ext>
            </a:extLst>
          </p:cNvPr>
          <p:cNvPicPr>
            <a:picLocks noChangeAspect="1"/>
          </p:cNvPicPr>
          <p:nvPr/>
        </p:nvPicPr>
        <p:blipFill>
          <a:blip r:embed="rId2"/>
          <a:stretch>
            <a:fillRect/>
          </a:stretch>
        </p:blipFill>
        <p:spPr>
          <a:xfrm>
            <a:off x="4805523" y="2858807"/>
            <a:ext cx="3053386" cy="1713411"/>
          </a:xfrm>
          <a:prstGeom prst="rect">
            <a:avLst/>
          </a:prstGeom>
        </p:spPr>
      </p:pic>
      <p:pic>
        <p:nvPicPr>
          <p:cNvPr id="14" name="그림 13" descr="텍스트, 도표, 라인, 그래프이(가) 표시된 사진&#10;&#10;자동 생성된 설명">
            <a:extLst>
              <a:ext uri="{FF2B5EF4-FFF2-40B4-BE49-F238E27FC236}">
                <a16:creationId xmlns:a16="http://schemas.microsoft.com/office/drawing/2014/main" id="{2DDFF842-3E2C-26A6-9A9A-CB58FA60BB48}"/>
              </a:ext>
            </a:extLst>
          </p:cNvPr>
          <p:cNvPicPr>
            <a:picLocks noChangeAspect="1"/>
          </p:cNvPicPr>
          <p:nvPr/>
        </p:nvPicPr>
        <p:blipFill>
          <a:blip r:embed="rId4"/>
          <a:stretch>
            <a:fillRect/>
          </a:stretch>
        </p:blipFill>
        <p:spPr>
          <a:xfrm>
            <a:off x="1273461" y="2886590"/>
            <a:ext cx="3441700" cy="3340100"/>
          </a:xfrm>
          <a:prstGeom prst="rect">
            <a:avLst/>
          </a:prstGeom>
        </p:spPr>
      </p:pic>
      <p:sp>
        <p:nvSpPr>
          <p:cNvPr id="15" name="TextBox 14">
            <a:extLst>
              <a:ext uri="{FF2B5EF4-FFF2-40B4-BE49-F238E27FC236}">
                <a16:creationId xmlns:a16="http://schemas.microsoft.com/office/drawing/2014/main" id="{483C2E4E-C7A9-F199-521D-F972797F6DAA}"/>
              </a:ext>
            </a:extLst>
          </p:cNvPr>
          <p:cNvSpPr txBox="1"/>
          <p:nvPr/>
        </p:nvSpPr>
        <p:spPr>
          <a:xfrm>
            <a:off x="2384349" y="6285629"/>
            <a:ext cx="788999" cy="369332"/>
          </a:xfrm>
          <a:prstGeom prst="rect">
            <a:avLst/>
          </a:prstGeom>
          <a:noFill/>
        </p:spPr>
        <p:txBody>
          <a:bodyPr wrap="none" rtlCol="0">
            <a:spAutoFit/>
          </a:bodyPr>
          <a:lstStyle/>
          <a:p>
            <a:r>
              <a:rPr kumimoji="1" lang="en-US" altLang="ko-Kore-KR" dirty="0"/>
              <a:t>r=0.79</a:t>
            </a:r>
            <a:endParaRPr kumimoji="1" lang="ko-Kore-KR" altLang="en-US" dirty="0"/>
          </a:p>
        </p:txBody>
      </p:sp>
      <p:sp>
        <p:nvSpPr>
          <p:cNvPr id="4" name="TextBox 3">
            <a:extLst>
              <a:ext uri="{FF2B5EF4-FFF2-40B4-BE49-F238E27FC236}">
                <a16:creationId xmlns:a16="http://schemas.microsoft.com/office/drawing/2014/main" id="{B9198AC1-7F82-BD59-B429-8F81417C2379}"/>
              </a:ext>
            </a:extLst>
          </p:cNvPr>
          <p:cNvSpPr txBox="1"/>
          <p:nvPr/>
        </p:nvSpPr>
        <p:spPr>
          <a:xfrm>
            <a:off x="1653236" y="4674871"/>
            <a:ext cx="604653" cy="369332"/>
          </a:xfrm>
          <a:prstGeom prst="rect">
            <a:avLst/>
          </a:prstGeom>
          <a:noFill/>
        </p:spPr>
        <p:txBody>
          <a:bodyPr wrap="none" rtlCol="0">
            <a:spAutoFit/>
          </a:bodyPr>
          <a:lstStyle/>
          <a:p>
            <a:r>
              <a:rPr kumimoji="1" lang="en-US" altLang="ko-Kore-KR" dirty="0"/>
              <a:t>NPO</a:t>
            </a:r>
            <a:endParaRPr kumimoji="1" lang="ko-Kore-KR" altLang="en-US" dirty="0"/>
          </a:p>
        </p:txBody>
      </p:sp>
      <p:sp>
        <p:nvSpPr>
          <p:cNvPr id="5" name="TextBox 4">
            <a:extLst>
              <a:ext uri="{FF2B5EF4-FFF2-40B4-BE49-F238E27FC236}">
                <a16:creationId xmlns:a16="http://schemas.microsoft.com/office/drawing/2014/main" id="{451DD89E-DB76-794A-0943-49A3A3B1117A}"/>
              </a:ext>
            </a:extLst>
          </p:cNvPr>
          <p:cNvSpPr txBox="1"/>
          <p:nvPr/>
        </p:nvSpPr>
        <p:spPr>
          <a:xfrm>
            <a:off x="5053584" y="3059668"/>
            <a:ext cx="1151790" cy="369332"/>
          </a:xfrm>
          <a:prstGeom prst="rect">
            <a:avLst/>
          </a:prstGeom>
          <a:noFill/>
        </p:spPr>
        <p:txBody>
          <a:bodyPr wrap="none" rtlCol="0">
            <a:spAutoFit/>
          </a:bodyPr>
          <a:lstStyle/>
          <a:p>
            <a:r>
              <a:rPr kumimoji="1" lang="en-US" altLang="ko-Kore-KR" dirty="0"/>
              <a:t>SST (YECS)</a:t>
            </a:r>
            <a:endParaRPr kumimoji="1" lang="ko-Kore-KR" altLang="en-US" dirty="0"/>
          </a:p>
        </p:txBody>
      </p:sp>
      <p:sp>
        <p:nvSpPr>
          <p:cNvPr id="6" name="슬라이드 번호 개체 틀 1">
            <a:extLst>
              <a:ext uri="{FF2B5EF4-FFF2-40B4-BE49-F238E27FC236}">
                <a16:creationId xmlns:a16="http://schemas.microsoft.com/office/drawing/2014/main" id="{653AE5BF-8084-9186-FC1E-14986C19AE38}"/>
              </a:ext>
            </a:extLst>
          </p:cNvPr>
          <p:cNvSpPr>
            <a:spLocks noGrp="1"/>
          </p:cNvSpPr>
          <p:nvPr>
            <p:ph type="sldNum" sz="quarter" idx="12"/>
          </p:nvPr>
        </p:nvSpPr>
        <p:spPr>
          <a:xfrm>
            <a:off x="8610600" y="6356350"/>
            <a:ext cx="2743200" cy="365125"/>
          </a:xfrm>
        </p:spPr>
        <p:txBody>
          <a:bodyPr/>
          <a:lstStyle/>
          <a:p>
            <a:r>
              <a:rPr kumimoji="1" lang="en-US" altLang="ko-Kore-KR" dirty="0"/>
              <a:t>5</a:t>
            </a:r>
            <a:endParaRPr kumimoji="1" lang="ko-Kore-KR" altLang="en-US" dirty="0"/>
          </a:p>
        </p:txBody>
      </p:sp>
    </p:spTree>
    <p:extLst>
      <p:ext uri="{BB962C8B-B14F-4D97-AF65-F5344CB8AC3E}">
        <p14:creationId xmlns:p14="http://schemas.microsoft.com/office/powerpoint/2010/main" val="333425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93E8C3-1F01-D498-2C18-F29DACF1DB8B}"/>
              </a:ext>
            </a:extLst>
          </p:cNvPr>
          <p:cNvSpPr txBox="1"/>
          <p:nvPr/>
        </p:nvSpPr>
        <p:spPr>
          <a:xfrm>
            <a:off x="248194" y="117566"/>
            <a:ext cx="7444667" cy="523220"/>
          </a:xfrm>
          <a:prstGeom prst="rect">
            <a:avLst/>
          </a:prstGeom>
          <a:noFill/>
        </p:spPr>
        <p:txBody>
          <a:bodyPr wrap="none" rtlCol="0">
            <a:spAutoFit/>
          </a:bodyPr>
          <a:lstStyle/>
          <a:p>
            <a:r>
              <a:rPr kumimoji="1" lang="en-US" altLang="ko-Kore-KR" sz="2800" b="1" dirty="0"/>
              <a:t>From previous studies (warming – hiatus period)</a:t>
            </a:r>
            <a:endParaRPr kumimoji="1" lang="ko-Kore-KR" altLang="en-US" sz="2800" b="1" dirty="0"/>
          </a:p>
        </p:txBody>
      </p:sp>
      <p:pic>
        <p:nvPicPr>
          <p:cNvPr id="4" name="그림 3" descr="텍스트, 스크린샷, 폰트, 라인이(가) 표시된 사진&#10;&#10;자동 생성된 설명">
            <a:extLst>
              <a:ext uri="{FF2B5EF4-FFF2-40B4-BE49-F238E27FC236}">
                <a16:creationId xmlns:a16="http://schemas.microsoft.com/office/drawing/2014/main" id="{121AEF25-A28A-C5A6-5E35-F13ECDDB6268}"/>
              </a:ext>
            </a:extLst>
          </p:cNvPr>
          <p:cNvPicPr>
            <a:picLocks noChangeAspect="1"/>
          </p:cNvPicPr>
          <p:nvPr/>
        </p:nvPicPr>
        <p:blipFill rotWithShape="1">
          <a:blip r:embed="rId2"/>
          <a:srcRect t="64082"/>
          <a:stretch/>
        </p:blipFill>
        <p:spPr>
          <a:xfrm>
            <a:off x="625131" y="5127614"/>
            <a:ext cx="2453926" cy="1730386"/>
          </a:xfrm>
          <a:prstGeom prst="rect">
            <a:avLst/>
          </a:prstGeom>
        </p:spPr>
      </p:pic>
      <p:pic>
        <p:nvPicPr>
          <p:cNvPr id="5" name="그림 4" descr="텍스트, 지도, 도표, 아틀라스이(가) 표시된 사진&#10;&#10;자동 생성된 설명">
            <a:extLst>
              <a:ext uri="{FF2B5EF4-FFF2-40B4-BE49-F238E27FC236}">
                <a16:creationId xmlns:a16="http://schemas.microsoft.com/office/drawing/2014/main" id="{08AADEFA-5355-4768-5645-1C7C1962955A}"/>
              </a:ext>
            </a:extLst>
          </p:cNvPr>
          <p:cNvPicPr>
            <a:picLocks noChangeAspect="1"/>
          </p:cNvPicPr>
          <p:nvPr/>
        </p:nvPicPr>
        <p:blipFill>
          <a:blip r:embed="rId3"/>
          <a:stretch>
            <a:fillRect/>
          </a:stretch>
        </p:blipFill>
        <p:spPr>
          <a:xfrm>
            <a:off x="948991" y="3344274"/>
            <a:ext cx="1919613" cy="1767448"/>
          </a:xfrm>
          <a:prstGeom prst="rect">
            <a:avLst/>
          </a:prstGeom>
        </p:spPr>
      </p:pic>
      <p:sp>
        <p:nvSpPr>
          <p:cNvPr id="6" name="TextBox 5">
            <a:extLst>
              <a:ext uri="{FF2B5EF4-FFF2-40B4-BE49-F238E27FC236}">
                <a16:creationId xmlns:a16="http://schemas.microsoft.com/office/drawing/2014/main" id="{D82C7985-F3A0-A9F0-703D-755403850A9A}"/>
              </a:ext>
            </a:extLst>
          </p:cNvPr>
          <p:cNvSpPr txBox="1"/>
          <p:nvPr/>
        </p:nvSpPr>
        <p:spPr>
          <a:xfrm>
            <a:off x="1203813" y="3067275"/>
            <a:ext cx="1211357" cy="276999"/>
          </a:xfrm>
          <a:prstGeom prst="rect">
            <a:avLst/>
          </a:prstGeom>
          <a:noFill/>
        </p:spPr>
        <p:txBody>
          <a:bodyPr wrap="none" rtlCol="0">
            <a:spAutoFit/>
          </a:bodyPr>
          <a:lstStyle/>
          <a:p>
            <a:r>
              <a:rPr kumimoji="1" lang="en-US" altLang="ko-Kore-KR" sz="1200" dirty="0"/>
              <a:t>Kim et al. (2011)</a:t>
            </a:r>
            <a:endParaRPr kumimoji="1" lang="ko-Kore-KR" altLang="en-US" sz="1200" dirty="0"/>
          </a:p>
        </p:txBody>
      </p:sp>
      <p:pic>
        <p:nvPicPr>
          <p:cNvPr id="10" name="그림 9" descr="텍스트, 라인, 그래프, 폰트이(가) 표시된 사진&#10;&#10;자동 생성된 설명">
            <a:extLst>
              <a:ext uri="{FF2B5EF4-FFF2-40B4-BE49-F238E27FC236}">
                <a16:creationId xmlns:a16="http://schemas.microsoft.com/office/drawing/2014/main" id="{6CF48F46-25DC-9372-6315-157421F6AB52}"/>
              </a:ext>
            </a:extLst>
          </p:cNvPr>
          <p:cNvPicPr>
            <a:picLocks noChangeAspect="1"/>
          </p:cNvPicPr>
          <p:nvPr/>
        </p:nvPicPr>
        <p:blipFill>
          <a:blip r:embed="rId4"/>
          <a:stretch>
            <a:fillRect/>
          </a:stretch>
        </p:blipFill>
        <p:spPr>
          <a:xfrm>
            <a:off x="7723680" y="2963993"/>
            <a:ext cx="3053386" cy="1713411"/>
          </a:xfrm>
          <a:prstGeom prst="rect">
            <a:avLst/>
          </a:prstGeom>
        </p:spPr>
      </p:pic>
      <p:pic>
        <p:nvPicPr>
          <p:cNvPr id="12" name="그림 11" descr="텍스트, 스크린샷, 폰트, 도표이(가) 표시된 사진&#10;&#10;자동 생성된 설명">
            <a:extLst>
              <a:ext uri="{FF2B5EF4-FFF2-40B4-BE49-F238E27FC236}">
                <a16:creationId xmlns:a16="http://schemas.microsoft.com/office/drawing/2014/main" id="{794EC9A4-21E7-9C5E-AA9D-76847DB5ED5D}"/>
              </a:ext>
            </a:extLst>
          </p:cNvPr>
          <p:cNvPicPr>
            <a:picLocks noChangeAspect="1"/>
          </p:cNvPicPr>
          <p:nvPr/>
        </p:nvPicPr>
        <p:blipFill>
          <a:blip r:embed="rId5"/>
          <a:stretch>
            <a:fillRect/>
          </a:stretch>
        </p:blipFill>
        <p:spPr>
          <a:xfrm>
            <a:off x="3139291" y="2618810"/>
            <a:ext cx="4279900" cy="3822700"/>
          </a:xfrm>
          <a:prstGeom prst="rect">
            <a:avLst/>
          </a:prstGeom>
        </p:spPr>
      </p:pic>
      <p:sp>
        <p:nvSpPr>
          <p:cNvPr id="13" name="TextBox 12">
            <a:extLst>
              <a:ext uri="{FF2B5EF4-FFF2-40B4-BE49-F238E27FC236}">
                <a16:creationId xmlns:a16="http://schemas.microsoft.com/office/drawing/2014/main" id="{33B77707-AD71-D3A4-1CE9-EB798C30903E}"/>
              </a:ext>
            </a:extLst>
          </p:cNvPr>
          <p:cNvSpPr txBox="1"/>
          <p:nvPr/>
        </p:nvSpPr>
        <p:spPr>
          <a:xfrm>
            <a:off x="5639027" y="6443154"/>
            <a:ext cx="1379545" cy="307777"/>
          </a:xfrm>
          <a:prstGeom prst="rect">
            <a:avLst/>
          </a:prstGeom>
          <a:noFill/>
        </p:spPr>
        <p:txBody>
          <a:bodyPr wrap="none" rtlCol="0">
            <a:spAutoFit/>
          </a:bodyPr>
          <a:lstStyle/>
          <a:p>
            <a:r>
              <a:rPr kumimoji="1" lang="en-US" altLang="ko-Kore-KR" sz="1400" dirty="0"/>
              <a:t>Kim et al. (2018)</a:t>
            </a:r>
            <a:endParaRPr kumimoji="1" lang="ko-Kore-KR" altLang="en-US" sz="1400" dirty="0"/>
          </a:p>
        </p:txBody>
      </p:sp>
      <p:sp>
        <p:nvSpPr>
          <p:cNvPr id="11" name="TextBox 10">
            <a:extLst>
              <a:ext uri="{FF2B5EF4-FFF2-40B4-BE49-F238E27FC236}">
                <a16:creationId xmlns:a16="http://schemas.microsoft.com/office/drawing/2014/main" id="{EC14AC67-4393-9C1A-2060-6F9931979637}"/>
              </a:ext>
            </a:extLst>
          </p:cNvPr>
          <p:cNvSpPr txBox="1"/>
          <p:nvPr/>
        </p:nvSpPr>
        <p:spPr>
          <a:xfrm>
            <a:off x="452411" y="765926"/>
            <a:ext cx="10951464" cy="2092881"/>
          </a:xfrm>
          <a:prstGeom prst="rect">
            <a:avLst/>
          </a:prstGeom>
          <a:noFill/>
        </p:spPr>
        <p:txBody>
          <a:bodyPr wrap="square" rtlCol="0">
            <a:spAutoFit/>
          </a:bodyPr>
          <a:lstStyle/>
          <a:p>
            <a:pPr>
              <a:spcAft>
                <a:spcPts val="600"/>
              </a:spcAft>
            </a:pPr>
            <a:r>
              <a:rPr kumimoji="1" lang="en-US" altLang="ko-Kore-KR" sz="2400" b="1" dirty="0"/>
              <a:t>Canonical relation with Pacific  (~1998)</a:t>
            </a:r>
          </a:p>
          <a:p>
            <a:pPr marL="342900" indent="-342900">
              <a:spcAft>
                <a:spcPts val="600"/>
              </a:spcAft>
              <a:buFont typeface="Arial" panose="020B0604020202020204" pitchFamily="34" charset="0"/>
              <a:buChar char="•"/>
            </a:pPr>
            <a:r>
              <a:rPr kumimoji="1" lang="en-US" altLang="ko-Kore-KR" sz="2400" b="1" dirty="0"/>
              <a:t>Positive</a:t>
            </a:r>
            <a:r>
              <a:rPr kumimoji="1" lang="en-US" altLang="ko-Kore-KR" sz="2400" dirty="0"/>
              <a:t> correlation between </a:t>
            </a:r>
            <a:r>
              <a:rPr kumimoji="1" lang="en-US" altLang="ko-Kore-KR" sz="2400" b="1" dirty="0"/>
              <a:t>NPO</a:t>
            </a:r>
            <a:r>
              <a:rPr kumimoji="1" lang="en-US" altLang="ko-Kore-KR" sz="2400" dirty="0"/>
              <a:t> and YECS from 1950-2000. exception in early 1990s.</a:t>
            </a:r>
          </a:p>
          <a:p>
            <a:pPr marL="342900" indent="-342900">
              <a:spcAft>
                <a:spcPts val="600"/>
              </a:spcAft>
              <a:buFont typeface="Arial" panose="020B0604020202020204" pitchFamily="34" charset="0"/>
              <a:buChar char="•"/>
            </a:pPr>
            <a:r>
              <a:rPr kumimoji="1" lang="en-US" altLang="ko-Kore-KR" sz="2400" dirty="0"/>
              <a:t>The </a:t>
            </a:r>
            <a:r>
              <a:rPr kumimoji="1" lang="en-US" altLang="ko-Kore-KR" sz="2400" b="1" dirty="0"/>
              <a:t>negative</a:t>
            </a:r>
            <a:r>
              <a:rPr kumimoji="1" lang="en-US" altLang="ko-Kore-KR" sz="2400" dirty="0"/>
              <a:t> correlation with </a:t>
            </a:r>
            <a:r>
              <a:rPr kumimoji="1" lang="en-US" altLang="ko-Kore-KR" sz="2400" b="1" dirty="0"/>
              <a:t>PDO</a:t>
            </a:r>
            <a:r>
              <a:rPr kumimoji="1" lang="en-US" altLang="ko-Kore-KR" sz="2400" dirty="0"/>
              <a:t> index from 1900 ~ 1997, except for mid-1970 to early 1980s</a:t>
            </a:r>
          </a:p>
        </p:txBody>
      </p:sp>
      <p:sp>
        <p:nvSpPr>
          <p:cNvPr id="14" name="TextBox 13">
            <a:extLst>
              <a:ext uri="{FF2B5EF4-FFF2-40B4-BE49-F238E27FC236}">
                <a16:creationId xmlns:a16="http://schemas.microsoft.com/office/drawing/2014/main" id="{87C57E25-6E2F-35E7-1D8E-E207475D3DCD}"/>
              </a:ext>
            </a:extLst>
          </p:cNvPr>
          <p:cNvSpPr txBox="1"/>
          <p:nvPr/>
        </p:nvSpPr>
        <p:spPr>
          <a:xfrm>
            <a:off x="62210" y="4960779"/>
            <a:ext cx="886781" cy="646331"/>
          </a:xfrm>
          <a:prstGeom prst="rect">
            <a:avLst/>
          </a:prstGeom>
          <a:noFill/>
        </p:spPr>
        <p:txBody>
          <a:bodyPr wrap="none" rtlCol="0">
            <a:spAutoFit/>
          </a:bodyPr>
          <a:lstStyle/>
          <a:p>
            <a:r>
              <a:rPr kumimoji="1" lang="en-US" altLang="ko-Kore-KR" dirty="0"/>
              <a:t>SST(KP)</a:t>
            </a:r>
          </a:p>
          <a:p>
            <a:r>
              <a:rPr kumimoji="1" lang="en-US" altLang="ko-Kore-KR" dirty="0">
                <a:solidFill>
                  <a:srgbClr val="0432FF"/>
                </a:solidFill>
              </a:rPr>
              <a:t>PDO</a:t>
            </a:r>
            <a:endParaRPr kumimoji="1" lang="ko-Kore-KR" altLang="en-US" dirty="0">
              <a:solidFill>
                <a:srgbClr val="0432FF"/>
              </a:solidFill>
            </a:endParaRPr>
          </a:p>
        </p:txBody>
      </p:sp>
      <p:sp>
        <p:nvSpPr>
          <p:cNvPr id="15" name="TextBox 14">
            <a:extLst>
              <a:ext uri="{FF2B5EF4-FFF2-40B4-BE49-F238E27FC236}">
                <a16:creationId xmlns:a16="http://schemas.microsoft.com/office/drawing/2014/main" id="{DE2619D5-D1E7-6F45-36B3-FA49413147B4}"/>
              </a:ext>
            </a:extLst>
          </p:cNvPr>
          <p:cNvSpPr txBox="1"/>
          <p:nvPr/>
        </p:nvSpPr>
        <p:spPr>
          <a:xfrm>
            <a:off x="7479425" y="5597190"/>
            <a:ext cx="2537298" cy="369332"/>
          </a:xfrm>
          <a:prstGeom prst="rect">
            <a:avLst/>
          </a:prstGeom>
          <a:noFill/>
        </p:spPr>
        <p:txBody>
          <a:bodyPr wrap="none" rtlCol="0">
            <a:spAutoFit/>
          </a:bodyPr>
          <a:lstStyle/>
          <a:p>
            <a:r>
              <a:rPr kumimoji="1" lang="en-US" altLang="ko-Kore-KR" dirty="0"/>
              <a:t>Decorrelated after 1998?</a:t>
            </a:r>
            <a:endParaRPr kumimoji="1" lang="ko-Kore-KR" altLang="en-US" dirty="0"/>
          </a:p>
        </p:txBody>
      </p:sp>
      <p:cxnSp>
        <p:nvCxnSpPr>
          <p:cNvPr id="17" name="직선 화살표 연결선 16">
            <a:extLst>
              <a:ext uri="{FF2B5EF4-FFF2-40B4-BE49-F238E27FC236}">
                <a16:creationId xmlns:a16="http://schemas.microsoft.com/office/drawing/2014/main" id="{8599330F-93DA-4B15-3EA6-35FB852C3FD4}"/>
              </a:ext>
            </a:extLst>
          </p:cNvPr>
          <p:cNvCxnSpPr>
            <a:cxnSpLocks/>
            <a:endCxn id="15" idx="1"/>
          </p:cNvCxnSpPr>
          <p:nvPr/>
        </p:nvCxnSpPr>
        <p:spPr>
          <a:xfrm>
            <a:off x="5329339" y="5752723"/>
            <a:ext cx="2150086" cy="291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슬라이드 번호 개체 틀 1">
            <a:extLst>
              <a:ext uri="{FF2B5EF4-FFF2-40B4-BE49-F238E27FC236}">
                <a16:creationId xmlns:a16="http://schemas.microsoft.com/office/drawing/2014/main" id="{C6928EDB-1B9C-CCA1-99C2-5357EE860519}"/>
              </a:ext>
            </a:extLst>
          </p:cNvPr>
          <p:cNvSpPr>
            <a:spLocks noGrp="1"/>
          </p:cNvSpPr>
          <p:nvPr>
            <p:ph type="sldNum" sz="quarter" idx="12"/>
          </p:nvPr>
        </p:nvSpPr>
        <p:spPr>
          <a:xfrm>
            <a:off x="8610600" y="6356350"/>
            <a:ext cx="2743200" cy="365125"/>
          </a:xfrm>
        </p:spPr>
        <p:txBody>
          <a:bodyPr/>
          <a:lstStyle/>
          <a:p>
            <a:r>
              <a:rPr kumimoji="1" lang="en-US" altLang="ko-Kore-KR" dirty="0"/>
              <a:t>6</a:t>
            </a:r>
            <a:endParaRPr kumimoji="1" lang="ko-Kore-KR" altLang="en-US" dirty="0"/>
          </a:p>
        </p:txBody>
      </p:sp>
    </p:spTree>
    <p:extLst>
      <p:ext uri="{BB962C8B-B14F-4D97-AF65-F5344CB8AC3E}">
        <p14:creationId xmlns:p14="http://schemas.microsoft.com/office/powerpoint/2010/main" val="2783205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5E517-65B5-0F93-3C44-ABDF8447098F}"/>
              </a:ext>
            </a:extLst>
          </p:cNvPr>
          <p:cNvSpPr txBox="1"/>
          <p:nvPr/>
        </p:nvSpPr>
        <p:spPr>
          <a:xfrm>
            <a:off x="452411" y="765926"/>
            <a:ext cx="10951464" cy="1277273"/>
          </a:xfrm>
          <a:prstGeom prst="rect">
            <a:avLst/>
          </a:prstGeom>
          <a:noFill/>
        </p:spPr>
        <p:txBody>
          <a:bodyPr wrap="square" rtlCol="0">
            <a:spAutoFit/>
          </a:bodyPr>
          <a:lstStyle/>
          <a:p>
            <a:pPr>
              <a:spcAft>
                <a:spcPts val="600"/>
              </a:spcAft>
            </a:pPr>
            <a:r>
              <a:rPr kumimoji="1" lang="en-US" altLang="ko-Kore-KR" sz="2400" b="1" dirty="0"/>
              <a:t>Regime shift in 1998s</a:t>
            </a:r>
          </a:p>
          <a:p>
            <a:pPr marL="342900" indent="-342900">
              <a:spcAft>
                <a:spcPts val="600"/>
              </a:spcAft>
              <a:buFont typeface="Arial" panose="020B0604020202020204" pitchFamily="34" charset="0"/>
              <a:buChar char="•"/>
            </a:pPr>
            <a:r>
              <a:rPr kumimoji="1" lang="en-US" altLang="ko-Kore-KR" sz="2400" dirty="0"/>
              <a:t>As a response to the enhanced convective activity in central Pacific</a:t>
            </a:r>
            <a:r>
              <a:rPr kumimoji="1" lang="en-US" altLang="ko-KR" sz="2400" dirty="0"/>
              <a:t> after 1998, </a:t>
            </a:r>
            <a:r>
              <a:rPr kumimoji="1" lang="en-US" altLang="ko-KR" sz="2400" b="1" dirty="0"/>
              <a:t>tropics and extra-tropics connectivity changed </a:t>
            </a:r>
            <a:r>
              <a:rPr kumimoji="1" lang="en-US" altLang="ko-KR" sz="2400" dirty="0"/>
              <a:t>(until 2012)</a:t>
            </a:r>
          </a:p>
        </p:txBody>
      </p:sp>
      <p:sp>
        <p:nvSpPr>
          <p:cNvPr id="3" name="TextBox 2">
            <a:extLst>
              <a:ext uri="{FF2B5EF4-FFF2-40B4-BE49-F238E27FC236}">
                <a16:creationId xmlns:a16="http://schemas.microsoft.com/office/drawing/2014/main" id="{3593E8C3-1F01-D498-2C18-F29DACF1DB8B}"/>
              </a:ext>
            </a:extLst>
          </p:cNvPr>
          <p:cNvSpPr txBox="1"/>
          <p:nvPr/>
        </p:nvSpPr>
        <p:spPr>
          <a:xfrm>
            <a:off x="248194" y="117566"/>
            <a:ext cx="7444667" cy="523220"/>
          </a:xfrm>
          <a:prstGeom prst="rect">
            <a:avLst/>
          </a:prstGeom>
          <a:noFill/>
        </p:spPr>
        <p:txBody>
          <a:bodyPr wrap="none" rtlCol="0">
            <a:spAutoFit/>
          </a:bodyPr>
          <a:lstStyle/>
          <a:p>
            <a:r>
              <a:rPr kumimoji="1" lang="en-US" altLang="ko-Kore-KR" sz="2800" b="1" dirty="0"/>
              <a:t>From previous studies (warming – hiatus period)</a:t>
            </a:r>
            <a:endParaRPr kumimoji="1" lang="ko-Kore-KR" altLang="en-US" sz="2800" b="1" dirty="0"/>
          </a:p>
        </p:txBody>
      </p:sp>
      <p:pic>
        <p:nvPicPr>
          <p:cNvPr id="4" name="그림 3" descr="텍스트, 도표, 스크린샷이(가) 표시된 사진&#10;&#10;자동 생성된 설명">
            <a:extLst>
              <a:ext uri="{FF2B5EF4-FFF2-40B4-BE49-F238E27FC236}">
                <a16:creationId xmlns:a16="http://schemas.microsoft.com/office/drawing/2014/main" id="{B01EA32D-C94C-6673-74C6-580B1F49B24E}"/>
              </a:ext>
            </a:extLst>
          </p:cNvPr>
          <p:cNvPicPr>
            <a:picLocks noChangeAspect="1"/>
          </p:cNvPicPr>
          <p:nvPr/>
        </p:nvPicPr>
        <p:blipFill>
          <a:blip r:embed="rId2"/>
          <a:stretch>
            <a:fillRect/>
          </a:stretch>
        </p:blipFill>
        <p:spPr>
          <a:xfrm>
            <a:off x="584947" y="2895302"/>
            <a:ext cx="4220683" cy="2927680"/>
          </a:xfrm>
          <a:prstGeom prst="rect">
            <a:avLst/>
          </a:prstGeom>
        </p:spPr>
      </p:pic>
      <p:pic>
        <p:nvPicPr>
          <p:cNvPr id="5" name="그림 4" descr="텍스트, 도표, 지도이(가) 표시된 사진&#10;&#10;자동 생성된 설명">
            <a:extLst>
              <a:ext uri="{FF2B5EF4-FFF2-40B4-BE49-F238E27FC236}">
                <a16:creationId xmlns:a16="http://schemas.microsoft.com/office/drawing/2014/main" id="{53204396-1C74-3B50-7C2C-9E778EE90A21}"/>
              </a:ext>
            </a:extLst>
          </p:cNvPr>
          <p:cNvPicPr>
            <a:picLocks noChangeAspect="1"/>
          </p:cNvPicPr>
          <p:nvPr/>
        </p:nvPicPr>
        <p:blipFill>
          <a:blip r:embed="rId3"/>
          <a:stretch>
            <a:fillRect/>
          </a:stretch>
        </p:blipFill>
        <p:spPr>
          <a:xfrm>
            <a:off x="5263424" y="2787715"/>
            <a:ext cx="5739150" cy="3304359"/>
          </a:xfrm>
          <a:prstGeom prst="rect">
            <a:avLst/>
          </a:prstGeom>
        </p:spPr>
      </p:pic>
      <p:sp>
        <p:nvSpPr>
          <p:cNvPr id="6" name="TextBox 5">
            <a:extLst>
              <a:ext uri="{FF2B5EF4-FFF2-40B4-BE49-F238E27FC236}">
                <a16:creationId xmlns:a16="http://schemas.microsoft.com/office/drawing/2014/main" id="{39E8EC47-0396-3778-CFB5-EAB56A920929}"/>
              </a:ext>
            </a:extLst>
          </p:cNvPr>
          <p:cNvSpPr txBox="1"/>
          <p:nvPr/>
        </p:nvSpPr>
        <p:spPr>
          <a:xfrm>
            <a:off x="8132999" y="2433531"/>
            <a:ext cx="3106300" cy="369332"/>
          </a:xfrm>
          <a:prstGeom prst="rect">
            <a:avLst/>
          </a:prstGeom>
          <a:noFill/>
        </p:spPr>
        <p:txBody>
          <a:bodyPr wrap="none" rtlCol="0">
            <a:spAutoFit/>
          </a:bodyPr>
          <a:lstStyle/>
          <a:p>
            <a:r>
              <a:rPr kumimoji="1" lang="en-US" altLang="ko-Kore-KR" dirty="0"/>
              <a:t>AL shifted westward after 1998</a:t>
            </a:r>
            <a:endParaRPr kumimoji="1" lang="ko-Kore-KR" altLang="en-US" dirty="0"/>
          </a:p>
        </p:txBody>
      </p:sp>
      <p:sp>
        <p:nvSpPr>
          <p:cNvPr id="7" name="TextBox 6">
            <a:extLst>
              <a:ext uri="{FF2B5EF4-FFF2-40B4-BE49-F238E27FC236}">
                <a16:creationId xmlns:a16="http://schemas.microsoft.com/office/drawing/2014/main" id="{B54F4B09-4BEB-3652-92CA-5B9BE80C298A}"/>
              </a:ext>
            </a:extLst>
          </p:cNvPr>
          <p:cNvSpPr txBox="1"/>
          <p:nvPr/>
        </p:nvSpPr>
        <p:spPr>
          <a:xfrm>
            <a:off x="2847773" y="5837404"/>
            <a:ext cx="1560427" cy="369332"/>
          </a:xfrm>
          <a:prstGeom prst="rect">
            <a:avLst/>
          </a:prstGeom>
          <a:noFill/>
        </p:spPr>
        <p:txBody>
          <a:bodyPr wrap="none" rtlCol="0">
            <a:spAutoFit/>
          </a:bodyPr>
          <a:lstStyle/>
          <a:p>
            <a:r>
              <a:rPr kumimoji="1" lang="en-US" altLang="ko-Kore-KR" dirty="0"/>
              <a:t>Jo et al. (2015)</a:t>
            </a:r>
            <a:endParaRPr kumimoji="1" lang="ko-Kore-KR" altLang="en-US" dirty="0"/>
          </a:p>
        </p:txBody>
      </p:sp>
      <p:sp>
        <p:nvSpPr>
          <p:cNvPr id="8" name="슬라이드 번호 개체 틀 1">
            <a:extLst>
              <a:ext uri="{FF2B5EF4-FFF2-40B4-BE49-F238E27FC236}">
                <a16:creationId xmlns:a16="http://schemas.microsoft.com/office/drawing/2014/main" id="{8680EF68-81E2-4DED-7431-0F8D97822AC9}"/>
              </a:ext>
            </a:extLst>
          </p:cNvPr>
          <p:cNvSpPr>
            <a:spLocks noGrp="1"/>
          </p:cNvSpPr>
          <p:nvPr>
            <p:ph type="sldNum" sz="quarter" idx="12"/>
          </p:nvPr>
        </p:nvSpPr>
        <p:spPr>
          <a:xfrm>
            <a:off x="8610600" y="6356350"/>
            <a:ext cx="2743200" cy="365125"/>
          </a:xfrm>
        </p:spPr>
        <p:txBody>
          <a:bodyPr/>
          <a:lstStyle/>
          <a:p>
            <a:r>
              <a:rPr kumimoji="1" lang="en-US" altLang="ko-Kore-KR" dirty="0"/>
              <a:t>7</a:t>
            </a:r>
            <a:endParaRPr kumimoji="1" lang="ko-Kore-KR" altLang="en-US" dirty="0"/>
          </a:p>
        </p:txBody>
      </p:sp>
    </p:spTree>
    <p:extLst>
      <p:ext uri="{BB962C8B-B14F-4D97-AF65-F5344CB8AC3E}">
        <p14:creationId xmlns:p14="http://schemas.microsoft.com/office/powerpoint/2010/main" val="349536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텍스트, 스크린샷, 지도이(가) 표시된 사진&#10;&#10;자동 생성된 설명">
            <a:extLst>
              <a:ext uri="{FF2B5EF4-FFF2-40B4-BE49-F238E27FC236}">
                <a16:creationId xmlns:a16="http://schemas.microsoft.com/office/drawing/2014/main" id="{99749C80-42E3-F799-C3BB-987AE66B748C}"/>
              </a:ext>
            </a:extLst>
          </p:cNvPr>
          <p:cNvPicPr>
            <a:picLocks noChangeAspect="1"/>
          </p:cNvPicPr>
          <p:nvPr/>
        </p:nvPicPr>
        <p:blipFill>
          <a:blip r:embed="rId2"/>
          <a:stretch>
            <a:fillRect/>
          </a:stretch>
        </p:blipFill>
        <p:spPr>
          <a:xfrm>
            <a:off x="1154840" y="1725630"/>
            <a:ext cx="3854846" cy="4522765"/>
          </a:xfrm>
          <a:prstGeom prst="rect">
            <a:avLst/>
          </a:prstGeom>
        </p:spPr>
      </p:pic>
      <p:pic>
        <p:nvPicPr>
          <p:cNvPr id="3" name="그림 2" descr="텍스트, 스크린샷, 폰트, 도표이(가) 표시된 사진&#10;&#10;자동 생성된 설명">
            <a:extLst>
              <a:ext uri="{FF2B5EF4-FFF2-40B4-BE49-F238E27FC236}">
                <a16:creationId xmlns:a16="http://schemas.microsoft.com/office/drawing/2014/main" id="{C584375E-F269-3230-0F8B-3526DA1CDB06}"/>
              </a:ext>
            </a:extLst>
          </p:cNvPr>
          <p:cNvPicPr>
            <a:picLocks noChangeAspect="1"/>
          </p:cNvPicPr>
          <p:nvPr/>
        </p:nvPicPr>
        <p:blipFill rotWithShape="1">
          <a:blip r:embed="rId3"/>
          <a:srcRect b="24269"/>
          <a:stretch/>
        </p:blipFill>
        <p:spPr>
          <a:xfrm>
            <a:off x="5609433" y="2223288"/>
            <a:ext cx="4394100" cy="3419228"/>
          </a:xfrm>
          <a:prstGeom prst="rect">
            <a:avLst/>
          </a:prstGeom>
        </p:spPr>
      </p:pic>
      <p:sp>
        <p:nvSpPr>
          <p:cNvPr id="4" name="TextBox 3">
            <a:extLst>
              <a:ext uri="{FF2B5EF4-FFF2-40B4-BE49-F238E27FC236}">
                <a16:creationId xmlns:a16="http://schemas.microsoft.com/office/drawing/2014/main" id="{8EDAE59C-CF25-05E2-D04D-AEFBDE900843}"/>
              </a:ext>
            </a:extLst>
          </p:cNvPr>
          <p:cNvSpPr txBox="1"/>
          <p:nvPr/>
        </p:nvSpPr>
        <p:spPr>
          <a:xfrm>
            <a:off x="248194" y="117566"/>
            <a:ext cx="7444667" cy="523220"/>
          </a:xfrm>
          <a:prstGeom prst="rect">
            <a:avLst/>
          </a:prstGeom>
          <a:noFill/>
        </p:spPr>
        <p:txBody>
          <a:bodyPr wrap="none" rtlCol="0">
            <a:spAutoFit/>
          </a:bodyPr>
          <a:lstStyle/>
          <a:p>
            <a:r>
              <a:rPr kumimoji="1" lang="en-US" altLang="ko-Kore-KR" sz="2800" b="1" dirty="0"/>
              <a:t>From previous studies (warming – hiatus period)</a:t>
            </a:r>
            <a:endParaRPr kumimoji="1" lang="ko-Kore-KR" altLang="en-US" sz="2800" b="1" dirty="0"/>
          </a:p>
        </p:txBody>
      </p:sp>
      <p:sp>
        <p:nvSpPr>
          <p:cNvPr id="6" name="TextBox 5">
            <a:extLst>
              <a:ext uri="{FF2B5EF4-FFF2-40B4-BE49-F238E27FC236}">
                <a16:creationId xmlns:a16="http://schemas.microsoft.com/office/drawing/2014/main" id="{F7FF3DA1-A952-3EE6-30F4-20128A3CD0B5}"/>
              </a:ext>
            </a:extLst>
          </p:cNvPr>
          <p:cNvSpPr txBox="1"/>
          <p:nvPr/>
        </p:nvSpPr>
        <p:spPr>
          <a:xfrm>
            <a:off x="328962" y="720634"/>
            <a:ext cx="9361448" cy="723275"/>
          </a:xfrm>
          <a:prstGeom prst="rect">
            <a:avLst/>
          </a:prstGeom>
          <a:noFill/>
        </p:spPr>
        <p:txBody>
          <a:bodyPr wrap="square">
            <a:spAutoFit/>
          </a:bodyPr>
          <a:lstStyle/>
          <a:p>
            <a:pPr marL="342900" indent="-342900">
              <a:spcAft>
                <a:spcPts val="600"/>
              </a:spcAft>
              <a:buFont typeface="Arial" panose="020B0604020202020204" pitchFamily="34" charset="0"/>
              <a:buChar char="•"/>
            </a:pPr>
            <a:r>
              <a:rPr kumimoji="1" lang="en-US" altLang="ko-Kore-KR" sz="1800" dirty="0"/>
              <a:t>The SST pattern related to the </a:t>
            </a:r>
            <a:r>
              <a:rPr kumimoji="1" lang="en-US" altLang="ko-Kore-KR" sz="1800" b="1" dirty="0"/>
              <a:t>PDO decoupled with YECS</a:t>
            </a:r>
            <a:r>
              <a:rPr kumimoji="1" lang="en-US" altLang="ko-Kore-KR" sz="1800" dirty="0"/>
              <a:t> after 1998 (~2014)</a:t>
            </a:r>
          </a:p>
          <a:p>
            <a:pPr marL="342900" indent="-342900">
              <a:spcAft>
                <a:spcPts val="600"/>
              </a:spcAft>
              <a:buFont typeface="Arial" panose="020B0604020202020204" pitchFamily="34" charset="0"/>
              <a:buChar char="•"/>
            </a:pPr>
            <a:r>
              <a:rPr kumimoji="1" lang="en-US" altLang="ko-Kore-KR" sz="1800" dirty="0"/>
              <a:t>After regime shift, </a:t>
            </a:r>
            <a:r>
              <a:rPr kumimoji="1" lang="en-US" altLang="ko-Kore-KR" sz="1800" b="1" dirty="0"/>
              <a:t>NPGO-related SST pattern prevails</a:t>
            </a:r>
            <a:r>
              <a:rPr kumimoji="1" lang="en-US" altLang="ko-Kore-KR" sz="1800" dirty="0"/>
              <a:t>. </a:t>
            </a:r>
          </a:p>
        </p:txBody>
      </p:sp>
      <p:sp>
        <p:nvSpPr>
          <p:cNvPr id="7" name="슬라이드 번호 개체 틀 1">
            <a:extLst>
              <a:ext uri="{FF2B5EF4-FFF2-40B4-BE49-F238E27FC236}">
                <a16:creationId xmlns:a16="http://schemas.microsoft.com/office/drawing/2014/main" id="{0D5B1176-87A4-D03B-38EB-60E8CB736168}"/>
              </a:ext>
            </a:extLst>
          </p:cNvPr>
          <p:cNvSpPr>
            <a:spLocks noGrp="1"/>
          </p:cNvSpPr>
          <p:nvPr>
            <p:ph type="sldNum" sz="quarter" idx="12"/>
          </p:nvPr>
        </p:nvSpPr>
        <p:spPr>
          <a:xfrm>
            <a:off x="8610600" y="6356350"/>
            <a:ext cx="2743200" cy="365125"/>
          </a:xfrm>
        </p:spPr>
        <p:txBody>
          <a:bodyPr/>
          <a:lstStyle/>
          <a:p>
            <a:r>
              <a:rPr kumimoji="1" lang="en-US" altLang="ko-Kore-KR" dirty="0"/>
              <a:t>8</a:t>
            </a:r>
            <a:endParaRPr kumimoji="1" lang="ko-Kore-KR" altLang="en-US" dirty="0"/>
          </a:p>
        </p:txBody>
      </p:sp>
    </p:spTree>
    <p:extLst>
      <p:ext uri="{BB962C8B-B14F-4D97-AF65-F5344CB8AC3E}">
        <p14:creationId xmlns:p14="http://schemas.microsoft.com/office/powerpoint/2010/main" val="360540024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15370</TotalTime>
  <Words>1621</Words>
  <Application>Microsoft Macintosh PowerPoint</Application>
  <PresentationFormat>와이드스크린</PresentationFormat>
  <Paragraphs>189</Paragraphs>
  <Slides>20</Slides>
  <Notes>3</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20</vt:i4>
      </vt:variant>
    </vt:vector>
  </HeadingPairs>
  <TitlesOfParts>
    <vt:vector size="31" baseType="lpstr">
      <vt:lpstr>AdvOT7fb33346.I</vt:lpstr>
      <vt:lpstr>AdvOT7fb33346.I+fb</vt:lpstr>
      <vt:lpstr>Batang</vt:lpstr>
      <vt:lpstr>HY신명조</vt:lpstr>
      <vt:lpstr>Arial</vt:lpstr>
      <vt:lpstr>Calibri</vt:lpstr>
      <vt:lpstr>Calibri Light</vt:lpstr>
      <vt:lpstr>Cambria Math</vt:lpstr>
      <vt:lpstr>Times New Roman</vt:lpstr>
      <vt:lpstr>Wingdings</vt:lpstr>
      <vt:lpstr>Office 테마</vt:lpstr>
      <vt:lpstr>Decadal SST Variability in the East Asian Marginal Seas over Recent Decades: Warming, Hiatus, and Reacceleration</vt:lpstr>
      <vt:lpstr>PowerPoint 프레젠테이션</vt:lpstr>
      <vt:lpstr>Observed MHWs in recent decades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Decadal SST Variability in the East Asian Marginal Seas over Recent Decades: Warming, Hiatus, and Reacceleration</dc:title>
  <dc:creator>박형주</dc:creator>
  <cp:lastModifiedBy>박형주</cp:lastModifiedBy>
  <cp:revision>120</cp:revision>
  <dcterms:created xsi:type="dcterms:W3CDTF">2025-02-26T09:39:58Z</dcterms:created>
  <dcterms:modified xsi:type="dcterms:W3CDTF">2025-07-26T04:49:36Z</dcterms:modified>
</cp:coreProperties>
</file>